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8"/>
  </p:notesMasterIdLst>
  <p:handoutMasterIdLst>
    <p:handoutMasterId r:id="rId9"/>
  </p:handoutMasterIdLst>
  <p:sldIdLst>
    <p:sldId id="286" r:id="rId2"/>
    <p:sldId id="285" r:id="rId3"/>
    <p:sldId id="282" r:id="rId4"/>
    <p:sldId id="279" r:id="rId5"/>
    <p:sldId id="281" r:id="rId6"/>
    <p:sldId id="284" r:id="rId7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AB0D"/>
    <a:srgbClr val="D0D8E8"/>
    <a:srgbClr val="E9EDF4"/>
    <a:srgbClr val="1E4DE2"/>
    <a:srgbClr val="0066FF"/>
    <a:srgbClr val="3366FF"/>
    <a:srgbClr val="3399FF"/>
    <a:srgbClr val="0CF8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568" autoAdjust="0"/>
  </p:normalViewPr>
  <p:slideViewPr>
    <p:cSldViewPr>
      <p:cViewPr>
        <p:scale>
          <a:sx n="80" d="100"/>
          <a:sy n="80" d="100"/>
        </p:scale>
        <p:origin x="-954" y="-69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C44038A7-0C8F-4770-A9EF-08E9129DF37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570031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98B7ABE-D8A7-4E0D-A9DC-40D785D095A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341877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C1C0F5-01A0-430A-959F-8B78BE1161B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EB6F21-358F-40F1-B353-DF375959042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6BA03-3AE5-431B-8EBC-1329B921D83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4E2A6-0BAE-4D33-9082-2A77B4457F1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348A84-F992-4671-A229-ED193CE1D6C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65B60A-A1F0-465D-9039-4CF6DAFE772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13D5B1-B11B-4DDE-8366-BB670B4A23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E1D052-7066-41E4-832A-B971CF5EA86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8DC67B-4EAF-4F28-905D-428C09D074A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B4C7DC-BBF2-41EE-AE3F-6EDB9DF04D9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7E7EA-9B98-4CFC-92E4-AAAEB3FE858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87B68AC6-AA22-462B-B812-3A456FBBE11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중요폴더\Desktop\3W9A317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2" y="0"/>
            <a:ext cx="9180512" cy="6858000"/>
          </a:xfrm>
          <a:prstGeom prst="rect">
            <a:avLst/>
          </a:prstGeom>
          <a:noFill/>
        </p:spPr>
      </p:pic>
      <p:graphicFrame>
        <p:nvGraphicFramePr>
          <p:cNvPr id="2" name="표 1"/>
          <p:cNvGraphicFramePr>
            <a:graphicFrameLocks noGrp="1"/>
          </p:cNvGraphicFramePr>
          <p:nvPr/>
        </p:nvGraphicFramePr>
        <p:xfrm>
          <a:off x="5544616" y="44624"/>
          <a:ext cx="3491880" cy="6249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1880"/>
              </a:tblGrid>
              <a:tr h="54868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3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국악문화체육과</a:t>
                      </a:r>
                      <a:endParaRPr lang="ko-KR" altLang="en-US" sz="3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57" marB="45757"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251520" y="116632"/>
            <a:ext cx="5544616" cy="73866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14350" indent="-457200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문화예술행사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013920"/>
              </p:ext>
            </p:extLst>
          </p:nvPr>
        </p:nvGraphicFramePr>
        <p:xfrm>
          <a:off x="251520" y="908720"/>
          <a:ext cx="8643996" cy="2736305"/>
        </p:xfrm>
        <a:graphic>
          <a:graphicData uri="http://schemas.openxmlformats.org/drawingml/2006/table">
            <a:tbl>
              <a:tblPr firstRow="1" bandRow="1"/>
              <a:tblGrid>
                <a:gridCol w="2091268"/>
                <a:gridCol w="2232248"/>
                <a:gridCol w="1944216"/>
                <a:gridCol w="864096"/>
                <a:gridCol w="1512168"/>
              </a:tblGrid>
              <a:tr h="527326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3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행사명</a:t>
                      </a:r>
                      <a:endParaRPr lang="ko-KR" altLang="en-US" sz="13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30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일시</a:t>
                      </a:r>
                      <a:endParaRPr lang="ko-KR" altLang="en-US" sz="1300" dirty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장소</a:t>
                      </a:r>
                      <a:endParaRPr lang="ko-KR" altLang="en-US" sz="13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참여인원</a:t>
                      </a:r>
                      <a:endParaRPr lang="en-US" altLang="ko-KR" sz="13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비고</a:t>
                      </a:r>
                      <a:endParaRPr lang="ko-KR" altLang="en-US" sz="13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62860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3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생활불교실천대학 </a:t>
                      </a:r>
                      <a:endParaRPr lang="en-US" altLang="ko-KR" sz="1300" spc="-15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1300" spc="-15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총동문</a:t>
                      </a:r>
                      <a:r>
                        <a:rPr lang="ko-KR" altLang="en-US" sz="13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 체육대회</a:t>
                      </a:r>
                      <a:endParaRPr lang="en-US" altLang="ko-KR" sz="1300" spc="-15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11.04.(</a:t>
                      </a:r>
                      <a:r>
                        <a:rPr lang="ko-KR" altLang="en-US" sz="13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일</a:t>
                      </a:r>
                      <a:r>
                        <a:rPr lang="en-US" altLang="ko-KR" sz="13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10:00</a:t>
                      </a:r>
                      <a:endParaRPr lang="ko-KR" altLang="en-US" sz="1300" spc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3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청소년수련관</a:t>
                      </a:r>
                      <a:endParaRPr lang="ko-KR" altLang="en-US" sz="13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100</a:t>
                      </a:r>
                      <a:r>
                        <a:rPr lang="ko-KR" altLang="en-US" sz="13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명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군수님 하실 일</a:t>
                      </a:r>
                      <a:r>
                        <a:rPr lang="en-US" altLang="ko-KR" sz="12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: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축사</a:t>
                      </a:r>
                      <a:endParaRPr lang="en-US" altLang="ko-KR" sz="1200" spc="-15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83813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3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제</a:t>
                      </a:r>
                      <a:r>
                        <a:rPr lang="en-US" altLang="ko-KR" sz="13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lang="ko-KR" altLang="en-US" sz="13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회 영동예술제</a:t>
                      </a:r>
                      <a:endParaRPr lang="en-US" altLang="ko-KR" sz="1300" spc="-15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11.12</a:t>
                      </a:r>
                      <a:r>
                        <a:rPr lang="en-US" altLang="ko-KR" sz="13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.(</a:t>
                      </a:r>
                      <a:r>
                        <a:rPr lang="ko-KR" altLang="en-US" sz="13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월</a:t>
                      </a:r>
                      <a:r>
                        <a:rPr lang="en-US" altLang="ko-KR" sz="13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)~11.18.(</a:t>
                      </a:r>
                      <a:r>
                        <a:rPr lang="ko-KR" altLang="en-US" sz="13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일</a:t>
                      </a:r>
                      <a:r>
                        <a:rPr lang="en-US" altLang="ko-KR" sz="13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  <a:p>
                      <a:pPr algn="ctr" latinLnBrk="1"/>
                      <a:r>
                        <a:rPr lang="en-US" altLang="ko-KR" sz="13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 ※ </a:t>
                      </a:r>
                      <a:r>
                        <a:rPr lang="ko-KR" altLang="en-US" sz="13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개회 </a:t>
                      </a:r>
                      <a:r>
                        <a:rPr lang="en-US" altLang="ko-KR" sz="13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11.12.(</a:t>
                      </a:r>
                      <a:r>
                        <a:rPr lang="ko-KR" altLang="en-US" sz="13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월</a:t>
                      </a:r>
                      <a:r>
                        <a:rPr lang="en-US" altLang="ko-KR" sz="13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18:00,</a:t>
                      </a:r>
                    </a:p>
                    <a:p>
                      <a:pPr algn="ctr" latinLnBrk="1"/>
                      <a:r>
                        <a:rPr lang="en-US" altLang="ko-KR" sz="13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300" spc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아모르아트컨벤션</a:t>
                      </a:r>
                      <a:endParaRPr lang="en-US" altLang="ko-KR" sz="1300" spc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300" spc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국악체험촌</a:t>
                      </a:r>
                      <a:r>
                        <a:rPr lang="ko-KR" altLang="en-US" sz="13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300" spc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우리소리관</a:t>
                      </a:r>
                      <a:endParaRPr lang="en-US" altLang="ko-KR" sz="1300" spc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13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레인보우영동도서관</a:t>
                      </a:r>
                      <a:endParaRPr lang="en-US" altLang="ko-KR" sz="1300" spc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13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영동문화원</a:t>
                      </a:r>
                      <a:endParaRPr lang="ko-KR" altLang="en-US" sz="13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1,000</a:t>
                      </a:r>
                      <a:r>
                        <a:rPr lang="ko-KR" altLang="en-US" sz="13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명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군수님 하실 일</a:t>
                      </a:r>
                      <a:r>
                        <a:rPr lang="en-US" altLang="ko-KR" sz="12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: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축사</a:t>
                      </a:r>
                      <a:endParaRPr lang="en-US" altLang="ko-KR" sz="1200" spc="-15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74224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300" spc="-15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성년례의식</a:t>
                      </a:r>
                      <a:endParaRPr lang="en-US" altLang="ko-KR" sz="1300" spc="-15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11.29.(</a:t>
                      </a:r>
                      <a:r>
                        <a:rPr lang="ko-KR" altLang="en-US" sz="13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목</a:t>
                      </a:r>
                      <a:r>
                        <a:rPr lang="en-US" altLang="ko-KR" sz="13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10:30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300" spc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난계국악당</a:t>
                      </a:r>
                      <a:endParaRPr lang="ko-KR" altLang="en-US" sz="13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450</a:t>
                      </a:r>
                      <a:r>
                        <a:rPr lang="ko-KR" altLang="en-US" sz="13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명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군수님 하실 일 </a:t>
                      </a:r>
                      <a:r>
                        <a:rPr lang="en-US" altLang="ko-KR" sz="12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: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축사 </a:t>
                      </a:r>
                      <a:endParaRPr lang="ko-KR" altLang="en-US" sz="1200" spc="-15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51520" y="4005064"/>
            <a:ext cx="8643998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14350" indent="-457200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spc="1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12-2. </a:t>
            </a:r>
            <a:r>
              <a:rPr lang="ko-KR" altLang="en-US" sz="2800" b="1" kern="0" spc="1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전국청소년문화재지킴이 한마당</a:t>
            </a:r>
            <a:endParaRPr lang="ko-KR" altLang="en-US" sz="2550" b="1" kern="0" spc="1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11. 3.(</a:t>
            </a:r>
            <a:r>
              <a:rPr lang="ko-KR" altLang="en-US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kern="0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14:00 ~ 11. </a:t>
            </a:r>
            <a:r>
              <a:rPr lang="en-US" altLang="ko-KR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4.(</a:t>
            </a:r>
            <a:r>
              <a:rPr lang="ko-KR" altLang="en-US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13:00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15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국악체험촌</a:t>
            </a:r>
            <a:r>
              <a:rPr lang="ko-KR" altLang="en-US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spc="-15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노근리평화공원</a:t>
            </a:r>
            <a:r>
              <a:rPr lang="en-US" altLang="ko-KR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spc="-15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반야사</a:t>
            </a:r>
            <a:r>
              <a:rPr lang="ko-KR" altLang="en-US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300</a:t>
            </a:r>
            <a:r>
              <a:rPr lang="ko-KR" altLang="en-US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spc="10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spc="10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spc="10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spc="10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spc="10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spc="10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000" b="1" kern="0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000" b="1" kern="0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457200" indent="-457200" fontAlgn="auto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51520" y="188640"/>
            <a:ext cx="8388424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14350" indent="-457200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12-3. 3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 관광협의회 실무자 해외연수</a:t>
            </a:r>
            <a:endParaRPr lang="ko-KR" altLang="en-US" sz="2550" b="1" kern="0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11.5.(</a:t>
            </a:r>
            <a:r>
              <a:rPr lang="ko-KR" altLang="en-US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)~11.9(</a:t>
            </a:r>
            <a:r>
              <a:rPr lang="ko-KR" altLang="en-US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베트남 </a:t>
            </a:r>
            <a:r>
              <a:rPr lang="ko-KR" altLang="en-US" sz="2400" b="1" kern="0" spc="-15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호치민</a:t>
            </a:r>
            <a:r>
              <a:rPr lang="ko-KR" altLang="en-US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spc="-15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담</a:t>
            </a:r>
            <a:r>
              <a:rPr lang="ko-KR" altLang="en-US" sz="2400" b="1" kern="0" spc="-150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당</a:t>
            </a:r>
            <a:r>
              <a:rPr lang="ko-KR" altLang="en-US" sz="2400" b="1" kern="0" spc="-15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주무관</a:t>
            </a:r>
            <a:r>
              <a:rPr lang="ko-KR" altLang="en-US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spc="-15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0" hangingPunct="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0" hangingPunct="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51520" y="1643633"/>
            <a:ext cx="8460432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14350" indent="-457200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12-4.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축제추진위원회 회의 개최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(4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endParaRPr lang="ko-KR" altLang="en-US" sz="2550" b="1" kern="0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11.16.(</a:t>
            </a:r>
            <a:r>
              <a:rPr lang="ko-KR" altLang="en-US" sz="2400" b="1" kern="0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kern="0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16:00</a:t>
            </a:r>
            <a:r>
              <a:rPr lang="ko-KR" altLang="en-US" sz="2400" b="1" kern="0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군청 상황실 </a:t>
            </a:r>
            <a:r>
              <a:rPr lang="en-US" altLang="ko-KR" sz="2400" b="1" kern="0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20</a:t>
            </a:r>
            <a:r>
              <a:rPr lang="ko-KR" altLang="en-US" sz="2400" b="1" kern="0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spc="10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2018 </a:t>
            </a:r>
            <a:r>
              <a:rPr lang="ko-KR" altLang="en-US" sz="2400" b="1" kern="0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영동곶감축제 세부 추진계획 보고</a:t>
            </a:r>
            <a:endParaRPr lang="en-US" altLang="ko-KR" sz="2400" b="1" kern="0" spc="10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endParaRPr lang="en-US" altLang="ko-KR" sz="24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0" hangingPunct="0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0" hangingPunct="0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 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51520" y="3573016"/>
            <a:ext cx="8676456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14350" indent="-457200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12-5.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충청북도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문화관광해설사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한마음대회 참석</a:t>
            </a:r>
            <a:endParaRPr lang="ko-KR" altLang="en-US" sz="255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11. 5.(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~11.6(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0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충북자연학습원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괴산군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spc="-15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0" hangingPunct="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0" hangingPunct="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51520" y="4960293"/>
            <a:ext cx="8643998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457200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12-6.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코레일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전국관광명소 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릴레이홍보전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참여</a:t>
            </a:r>
            <a:endParaRPr lang="ko-KR" altLang="en-US" sz="255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11.12.(</a:t>
            </a:r>
            <a:r>
              <a:rPr lang="ko-KR" altLang="en-US" sz="2400" b="1" kern="0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~11.13.[</a:t>
            </a:r>
            <a:r>
              <a:rPr lang="ko-KR" altLang="en-US" sz="2400" b="1" kern="0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kern="0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]</a:t>
            </a:r>
            <a:r>
              <a:rPr lang="ko-KR" altLang="en-US" sz="2400" b="1" kern="0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서울역 </a:t>
            </a:r>
            <a:r>
              <a:rPr lang="en-US" altLang="ko-KR" sz="2400" b="1" kern="0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spc="10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관광팀</a:t>
            </a:r>
            <a:r>
              <a:rPr lang="ko-KR" altLang="en-US" sz="2400" b="1" kern="0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kern="0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spc="10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8227128"/>
              </p:ext>
            </p:extLst>
          </p:nvPr>
        </p:nvGraphicFramePr>
        <p:xfrm>
          <a:off x="179512" y="980728"/>
          <a:ext cx="8856538" cy="4145280"/>
        </p:xfrm>
        <a:graphic>
          <a:graphicData uri="http://schemas.openxmlformats.org/drawingml/2006/table">
            <a:tbl>
              <a:tblPr firstRow="1" bandRow="1"/>
              <a:tblGrid>
                <a:gridCol w="2016224"/>
                <a:gridCol w="1152128"/>
                <a:gridCol w="3546789"/>
                <a:gridCol w="1428760"/>
                <a:gridCol w="712637"/>
              </a:tblGrid>
              <a:tr h="246806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>
                        <a:spcBef>
                          <a:spcPts val="0"/>
                        </a:spcBef>
                      </a:pPr>
                      <a:r>
                        <a:rPr lang="ko-KR" altLang="en-US" sz="14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사업명</a:t>
                      </a:r>
                      <a:endParaRPr lang="ko-KR" altLang="en-US" sz="14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>
                        <a:spcBef>
                          <a:spcPts val="0"/>
                        </a:spcBef>
                      </a:pPr>
                      <a:r>
                        <a:rPr lang="ko-KR" altLang="en-US" sz="14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사업기간</a:t>
                      </a:r>
                      <a:endParaRPr lang="ko-KR" altLang="en-US" sz="14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>
                        <a:spcBef>
                          <a:spcPts val="0"/>
                        </a:spcBef>
                      </a:pPr>
                      <a:r>
                        <a:rPr lang="ko-KR" altLang="en-US" sz="14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사업량</a:t>
                      </a:r>
                      <a:r>
                        <a:rPr lang="en-US" altLang="ko-KR" sz="1400" dirty="0" smtClean="0"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14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  <a:r>
                        <a:rPr lang="en-US" altLang="ko-KR" sz="1400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>
                        <a:spcBef>
                          <a:spcPts val="0"/>
                        </a:spcBef>
                      </a:pPr>
                      <a:r>
                        <a:rPr lang="ko-KR" altLang="en-US" sz="14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추진내용 </a:t>
                      </a:r>
                      <a:endParaRPr lang="en-US" altLang="ko-KR" sz="14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>
                        <a:spcBef>
                          <a:spcPts val="0"/>
                        </a:spcBef>
                      </a:pPr>
                      <a:r>
                        <a:rPr lang="ko-KR" altLang="en-US" sz="14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공정률</a:t>
                      </a:r>
                      <a:endParaRPr lang="ko-KR" altLang="en-US" sz="14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345528">
                <a:tc>
                  <a:txBody>
                    <a:bodyPr/>
                    <a:lstStyle/>
                    <a:p>
                      <a:pPr algn="ctr" latinLnBrk="1">
                        <a:spcBef>
                          <a:spcPts val="0"/>
                        </a:spcBef>
                      </a:pPr>
                      <a:r>
                        <a:rPr lang="ko-KR" altLang="en-US" sz="1100" baseline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초강천</a:t>
                      </a:r>
                      <a:r>
                        <a:rPr lang="ko-KR" altLang="en-US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100" baseline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빙벽장</a:t>
                      </a:r>
                      <a:r>
                        <a:rPr lang="ko-KR" altLang="en-US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endParaRPr lang="en-US" altLang="ko-KR" sz="110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>
                        <a:spcBef>
                          <a:spcPts val="0"/>
                        </a:spcBef>
                      </a:pPr>
                      <a:r>
                        <a:rPr lang="ko-KR" altLang="en-US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관광명소화 사업</a:t>
                      </a:r>
                      <a:endParaRPr lang="en-US" altLang="ko-KR" sz="110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Bef>
                          <a:spcPts val="0"/>
                        </a:spcBef>
                      </a:pPr>
                      <a:r>
                        <a:rPr lang="en-US" altLang="ko-KR" sz="11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2018. 3. ~ </a:t>
                      </a:r>
                    </a:p>
                    <a:p>
                      <a:pPr algn="ctr" latinLnBrk="1">
                        <a:spcBef>
                          <a:spcPts val="0"/>
                        </a:spcBef>
                      </a:pPr>
                      <a:r>
                        <a:rPr lang="en-US" altLang="ko-KR" sz="11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2020. 12.</a:t>
                      </a:r>
                      <a:endParaRPr lang="ko-KR" altLang="en-US" sz="1100" spc="0" baseline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Bef>
                          <a:spcPts val="0"/>
                        </a:spcBef>
                      </a:pPr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잔도 및 </a:t>
                      </a:r>
                      <a:r>
                        <a:rPr lang="ko-KR" altLang="en-US" sz="11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짚라인</a:t>
                      </a:r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 설치 등</a:t>
                      </a:r>
                      <a:endParaRPr lang="en-US" altLang="ko-KR" sz="11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>
                        <a:spcBef>
                          <a:spcPts val="0"/>
                        </a:spcBef>
                      </a:pPr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9,200</a:t>
                      </a:r>
                      <a:r>
                        <a:rPr lang="ko-KR" altLang="en-US" sz="11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백만원</a:t>
                      </a:r>
                      <a:endParaRPr lang="ko-KR" altLang="en-US" sz="11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Bef>
                          <a:spcPts val="0"/>
                        </a:spcBef>
                      </a:pPr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공공측량 및 지반조사</a:t>
                      </a:r>
                      <a:endParaRPr lang="ko-KR" altLang="en-US" sz="11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Bef>
                          <a:spcPts val="0"/>
                        </a:spcBef>
                      </a:pPr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20%</a:t>
                      </a:r>
                      <a:endParaRPr lang="ko-KR" altLang="en-US" sz="11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345528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>
                        <a:spcBef>
                          <a:spcPts val="0"/>
                        </a:spcBef>
                      </a:pPr>
                      <a:r>
                        <a:rPr lang="ko-KR" altLang="en-US" sz="1100" baseline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송호관광지</a:t>
                      </a:r>
                      <a:r>
                        <a:rPr lang="ko-KR" altLang="en-US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기반시설</a:t>
                      </a:r>
                      <a:endParaRPr lang="en-US" altLang="ko-KR" sz="110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>
                        <a:spcBef>
                          <a:spcPts val="0"/>
                        </a:spcBef>
                      </a:pPr>
                      <a:r>
                        <a:rPr lang="ko-KR" altLang="en-US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확충사업</a:t>
                      </a:r>
                      <a:endParaRPr lang="en-US" altLang="ko-KR" sz="110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>
                        <a:spcBef>
                          <a:spcPts val="0"/>
                        </a:spcBef>
                      </a:pPr>
                      <a:r>
                        <a:rPr lang="en-US" altLang="ko-KR" sz="11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2018. 3.</a:t>
                      </a:r>
                      <a:r>
                        <a:rPr lang="ko-KR" altLang="en-US" sz="11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en-US" altLang="ko-KR" sz="11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~ </a:t>
                      </a:r>
                    </a:p>
                    <a:p>
                      <a:pPr algn="ctr" latinLnBrk="1">
                        <a:spcBef>
                          <a:spcPts val="0"/>
                        </a:spcBef>
                      </a:pPr>
                      <a:r>
                        <a:rPr lang="en-US" altLang="ko-KR" sz="11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2019. 12.</a:t>
                      </a:r>
                      <a:endParaRPr lang="ko-KR" altLang="en-US" sz="1100" spc="0" baseline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>
                        <a:spcBef>
                          <a:spcPts val="0"/>
                        </a:spcBef>
                      </a:pPr>
                      <a:r>
                        <a:rPr lang="ko-KR" altLang="en-US" sz="11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보행교</a:t>
                      </a:r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 및 주차장 설치 등</a:t>
                      </a:r>
                      <a:endParaRPr lang="en-US" altLang="ko-KR" sz="11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>
                        <a:spcBef>
                          <a:spcPts val="0"/>
                        </a:spcBef>
                      </a:pPr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5,400</a:t>
                      </a:r>
                      <a:r>
                        <a:rPr lang="ko-KR" altLang="en-US" sz="11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백만원</a:t>
                      </a:r>
                      <a:endParaRPr lang="ko-KR" altLang="en-US" sz="11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>
                        <a:spcBef>
                          <a:spcPts val="0"/>
                        </a:spcBef>
                      </a:pPr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관광지 조성계획변경 협의</a:t>
                      </a:r>
                      <a:endParaRPr lang="ko-KR" altLang="en-US" sz="11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>
                        <a:spcBef>
                          <a:spcPts val="0"/>
                        </a:spcBef>
                      </a:pPr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40%</a:t>
                      </a:r>
                      <a:endParaRPr lang="ko-KR" altLang="en-US" sz="11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345528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>
                        <a:spcBef>
                          <a:spcPts val="0"/>
                        </a:spcBef>
                      </a:pPr>
                      <a:r>
                        <a:rPr lang="ko-KR" altLang="en-US" sz="1100" spc="-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지방도 </a:t>
                      </a:r>
                      <a:r>
                        <a:rPr lang="en-US" altLang="ko-KR" sz="1100" spc="-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901</a:t>
                      </a:r>
                      <a:r>
                        <a:rPr lang="ko-KR" altLang="en-US" sz="1100" spc="-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호선</a:t>
                      </a:r>
                      <a:r>
                        <a:rPr lang="en-US" altLang="ko-KR" sz="1100" spc="-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~</a:t>
                      </a:r>
                      <a:r>
                        <a:rPr lang="ko-KR" altLang="en-US" sz="1100" spc="-100" baseline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월류봉</a:t>
                      </a:r>
                      <a:r>
                        <a:rPr lang="ko-KR" altLang="en-US" sz="1100" spc="-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간 </a:t>
                      </a:r>
                      <a:endParaRPr lang="en-US" altLang="ko-KR" sz="1100" spc="-10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>
                        <a:spcBef>
                          <a:spcPts val="0"/>
                        </a:spcBef>
                      </a:pPr>
                      <a:r>
                        <a:rPr lang="ko-KR" altLang="en-US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진입도로 </a:t>
                      </a:r>
                      <a:r>
                        <a:rPr lang="ko-KR" altLang="en-US" sz="1100" baseline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확포장</a:t>
                      </a:r>
                      <a:r>
                        <a:rPr lang="ko-KR" altLang="en-US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공사</a:t>
                      </a:r>
                      <a:endParaRPr lang="en-US" altLang="ko-KR" sz="110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>
                        <a:spcBef>
                          <a:spcPts val="0"/>
                        </a:spcBef>
                      </a:pPr>
                      <a:r>
                        <a:rPr lang="en-US" altLang="ko-KR" sz="1100" spc="0" baseline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2017. 12 ~ </a:t>
                      </a:r>
                    </a:p>
                    <a:p>
                      <a:pPr algn="ctr" latinLnBrk="1">
                        <a:spcBef>
                          <a:spcPts val="0"/>
                        </a:spcBef>
                      </a:pPr>
                      <a:r>
                        <a:rPr lang="en-US" altLang="ko-KR" sz="1100" spc="0" baseline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2018. 12.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1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진입도로확포장</a:t>
                      </a:r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L=310m, </a:t>
                      </a:r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주차장 설치 등</a:t>
                      </a:r>
                      <a:endParaRPr lang="en-US" altLang="ko-KR" sz="11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650</a:t>
                      </a:r>
                      <a:r>
                        <a:rPr lang="ko-KR" altLang="en-US" sz="11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백만원</a:t>
                      </a:r>
                      <a:endParaRPr lang="ko-KR" altLang="en-US" sz="11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지중화 공사 및 </a:t>
                      </a:r>
                      <a:endParaRPr lang="en-US" altLang="ko-KR" sz="11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진입도로 </a:t>
                      </a:r>
                      <a:r>
                        <a:rPr lang="ko-KR" altLang="en-US" sz="11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확포장</a:t>
                      </a:r>
                      <a:endParaRPr lang="ko-KR" altLang="en-US" sz="11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>
                        <a:spcBef>
                          <a:spcPts val="0"/>
                        </a:spcBef>
                      </a:pPr>
                      <a:r>
                        <a:rPr lang="en-US" altLang="ko-KR" sz="11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60%</a:t>
                      </a:r>
                      <a:endParaRPr lang="ko-KR" altLang="en-US" sz="11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</a:tr>
              <a:tr h="345528">
                <a:tc>
                  <a:txBody>
                    <a:bodyPr/>
                    <a:lstStyle/>
                    <a:p>
                      <a:pPr algn="ctr" latinLnBrk="1">
                        <a:spcBef>
                          <a:spcPts val="0"/>
                        </a:spcBef>
                      </a:pPr>
                      <a:r>
                        <a:rPr lang="ko-KR" altLang="en-US" sz="1100" baseline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옥계폭포</a:t>
                      </a:r>
                      <a:r>
                        <a:rPr lang="ko-KR" altLang="en-US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화장실 설치공사</a:t>
                      </a:r>
                      <a:endParaRPr lang="en-US" altLang="ko-KR" sz="110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Bef>
                          <a:spcPts val="0"/>
                        </a:spcBef>
                      </a:pPr>
                      <a:r>
                        <a:rPr lang="en-US" altLang="ko-KR" sz="11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2018. 8. ~</a:t>
                      </a:r>
                    </a:p>
                    <a:p>
                      <a:pPr algn="ctr" latinLnBrk="1">
                        <a:spcBef>
                          <a:spcPts val="0"/>
                        </a:spcBef>
                      </a:pPr>
                      <a:r>
                        <a:rPr lang="en-US" altLang="ko-KR" sz="11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2018. 11.</a:t>
                      </a:r>
                      <a:endParaRPr lang="ko-KR" altLang="en-US" sz="1100" spc="0" baseline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Bef>
                          <a:spcPts val="0"/>
                        </a:spcBef>
                      </a:pPr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화장실 설치 등</a:t>
                      </a:r>
                      <a:endParaRPr lang="en-US" altLang="ko-KR" sz="11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>
                        <a:spcBef>
                          <a:spcPts val="0"/>
                        </a:spcBef>
                      </a:pPr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120</a:t>
                      </a:r>
                      <a:r>
                        <a:rPr lang="ko-KR" altLang="en-US" sz="11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백만원</a:t>
                      </a:r>
                      <a:endParaRPr lang="ko-KR" altLang="en-US" sz="11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Bef>
                          <a:spcPts val="0"/>
                        </a:spcBef>
                      </a:pPr>
                      <a:r>
                        <a:rPr lang="ko-KR" altLang="en-US" sz="11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일시정지</a:t>
                      </a:r>
                      <a:endParaRPr lang="ko-KR" altLang="en-US" sz="11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Bef>
                          <a:spcPts val="0"/>
                        </a:spcBef>
                      </a:pPr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20%</a:t>
                      </a:r>
                      <a:endParaRPr lang="ko-KR" altLang="en-US" sz="11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</a:tr>
              <a:tr h="345528">
                <a:tc>
                  <a:txBody>
                    <a:bodyPr/>
                    <a:lstStyle/>
                    <a:p>
                      <a:pPr algn="ctr" latinLnBrk="1">
                        <a:spcBef>
                          <a:spcPts val="0"/>
                        </a:spcBef>
                      </a:pPr>
                      <a:r>
                        <a:rPr lang="ko-KR" altLang="en-US" sz="1100" baseline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옥계폭포</a:t>
                      </a:r>
                      <a:r>
                        <a:rPr lang="ko-KR" altLang="en-US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일원 시설물 </a:t>
                      </a:r>
                      <a:endParaRPr lang="en-US" altLang="ko-KR" sz="110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>
                        <a:spcBef>
                          <a:spcPts val="0"/>
                        </a:spcBef>
                      </a:pPr>
                      <a:r>
                        <a:rPr lang="ko-KR" altLang="en-US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보강공사</a:t>
                      </a:r>
                      <a:endParaRPr lang="en-US" altLang="ko-KR" sz="110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Bef>
                          <a:spcPts val="0"/>
                        </a:spcBef>
                      </a:pPr>
                      <a:r>
                        <a:rPr lang="en-US" altLang="ko-KR" sz="11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2018. 9. ~ 2018. 11.</a:t>
                      </a:r>
                      <a:endParaRPr lang="ko-KR" altLang="en-US" sz="1100" spc="0" baseline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Bef>
                          <a:spcPts val="0"/>
                        </a:spcBef>
                      </a:pPr>
                      <a:r>
                        <a:rPr lang="ko-KR" altLang="en-US" sz="11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디자인형</a:t>
                      </a:r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 울타리 설치 및 </a:t>
                      </a:r>
                      <a:r>
                        <a:rPr lang="ko-KR" altLang="en-US" sz="11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목교</a:t>
                      </a:r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 상판 보수 등</a:t>
                      </a:r>
                      <a:endParaRPr lang="en-US" altLang="ko-KR" sz="11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>
                        <a:spcBef>
                          <a:spcPts val="0"/>
                        </a:spcBef>
                      </a:pPr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80</a:t>
                      </a:r>
                      <a:r>
                        <a:rPr lang="ko-KR" altLang="en-US" sz="11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백만원</a:t>
                      </a:r>
                      <a:endParaRPr lang="ko-KR" altLang="en-US" sz="11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Bef>
                          <a:spcPts val="0"/>
                        </a:spcBef>
                      </a:pPr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공사 착공</a:t>
                      </a:r>
                      <a:endParaRPr lang="ko-KR" altLang="en-US" sz="11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Bef>
                          <a:spcPts val="0"/>
                        </a:spcBef>
                      </a:pPr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50%</a:t>
                      </a:r>
                      <a:endParaRPr lang="ko-KR" altLang="en-US" sz="11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345528">
                <a:tc>
                  <a:txBody>
                    <a:bodyPr/>
                    <a:lstStyle/>
                    <a:p>
                      <a:pPr algn="ctr" latinLnBrk="1">
                        <a:spcBef>
                          <a:spcPts val="0"/>
                        </a:spcBef>
                      </a:pPr>
                      <a:r>
                        <a:rPr lang="ko-KR" altLang="en-US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박연 국악마을 체험관광 </a:t>
                      </a:r>
                      <a:endParaRPr lang="en-US" altLang="ko-KR" sz="110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>
                        <a:spcBef>
                          <a:spcPts val="0"/>
                        </a:spcBef>
                      </a:pPr>
                      <a:r>
                        <a:rPr lang="ko-KR" altLang="en-US" sz="1100" baseline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활성화사업</a:t>
                      </a:r>
                      <a:endParaRPr lang="en-US" altLang="ko-KR" sz="110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Bef>
                          <a:spcPts val="0"/>
                        </a:spcBef>
                      </a:pPr>
                      <a:r>
                        <a:rPr lang="en-US" altLang="ko-KR" sz="11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2018. 9. ~ 2018. 12.</a:t>
                      </a:r>
                      <a:endParaRPr lang="ko-KR" altLang="en-US" sz="1100" spc="0" baseline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Bef>
                          <a:spcPts val="0"/>
                        </a:spcBef>
                      </a:pPr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산책로 신설 및 </a:t>
                      </a:r>
                      <a:r>
                        <a:rPr lang="ko-KR" altLang="en-US" sz="11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수변공원</a:t>
                      </a:r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 조성</a:t>
                      </a:r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,</a:t>
                      </a:r>
                      <a:r>
                        <a:rPr lang="en-US" altLang="ko-KR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상징조형물 설치 등 </a:t>
                      </a:r>
                      <a:r>
                        <a:rPr lang="en-US" altLang="ko-KR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22</a:t>
                      </a:r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억</a:t>
                      </a:r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53</a:t>
                      </a:r>
                      <a:r>
                        <a:rPr lang="ko-KR" altLang="en-US" sz="11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백만원</a:t>
                      </a:r>
                      <a:endParaRPr lang="ko-KR" altLang="en-US" sz="11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Bef>
                          <a:spcPts val="0"/>
                        </a:spcBef>
                      </a:pPr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실시계획 승인</a:t>
                      </a:r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, </a:t>
                      </a:r>
                    </a:p>
                    <a:p>
                      <a:pPr algn="ctr" latinLnBrk="1">
                        <a:spcBef>
                          <a:spcPts val="0"/>
                        </a:spcBef>
                      </a:pPr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공사 계약 및 착공</a:t>
                      </a:r>
                      <a:endParaRPr lang="ko-KR" altLang="en-US" sz="11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Bef>
                          <a:spcPts val="0"/>
                        </a:spcBef>
                      </a:pPr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-</a:t>
                      </a:r>
                      <a:endParaRPr lang="ko-KR" altLang="en-US" sz="11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345528">
                <a:tc>
                  <a:txBody>
                    <a:bodyPr/>
                    <a:lstStyle/>
                    <a:p>
                      <a:pPr algn="ctr" latinLnBrk="1">
                        <a:spcBef>
                          <a:spcPts val="0"/>
                        </a:spcBef>
                      </a:pPr>
                      <a:r>
                        <a:rPr lang="ko-KR" altLang="en-US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영동군 관광활성화</a:t>
                      </a:r>
                      <a:endParaRPr lang="en-US" altLang="ko-KR" sz="110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>
                        <a:spcBef>
                          <a:spcPts val="0"/>
                        </a:spcBef>
                      </a:pPr>
                      <a:r>
                        <a:rPr lang="ko-KR" altLang="en-US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연구용역</a:t>
                      </a:r>
                      <a:endParaRPr lang="en-US" altLang="ko-KR" sz="110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Bef>
                          <a:spcPts val="0"/>
                        </a:spcBef>
                      </a:pPr>
                      <a:r>
                        <a:rPr lang="en-US" altLang="ko-KR" sz="11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2018. 5. ~</a:t>
                      </a:r>
                    </a:p>
                    <a:p>
                      <a:pPr algn="ctr" latinLnBrk="1">
                        <a:spcBef>
                          <a:spcPts val="0"/>
                        </a:spcBef>
                      </a:pPr>
                      <a:r>
                        <a:rPr lang="en-US" altLang="ko-KR" sz="11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2019. 1.</a:t>
                      </a:r>
                      <a:endParaRPr lang="ko-KR" altLang="en-US" sz="1100" spc="0" baseline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Bef>
                          <a:spcPts val="0"/>
                        </a:spcBef>
                      </a:pPr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영동군 관광활성화 연구용역</a:t>
                      </a:r>
                      <a:endParaRPr lang="en-US" altLang="ko-KR" sz="11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>
                        <a:spcBef>
                          <a:spcPts val="0"/>
                        </a:spcBef>
                      </a:pPr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11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컨텐츠</a:t>
                      </a:r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 개발</a:t>
                      </a:r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,</a:t>
                      </a:r>
                      <a:r>
                        <a:rPr lang="en-US" altLang="ko-KR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관광지 개발 사업 등</a:t>
                      </a:r>
                      <a:r>
                        <a:rPr lang="en-US" altLang="ko-KR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lang="ko-KR" altLang="en-US" sz="11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Bef>
                          <a:spcPts val="0"/>
                        </a:spcBef>
                      </a:pPr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용역 착수</a:t>
                      </a:r>
                      <a:endParaRPr lang="ko-KR" altLang="en-US" sz="11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Bef>
                          <a:spcPts val="0"/>
                        </a:spcBef>
                      </a:pPr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40%</a:t>
                      </a:r>
                      <a:endParaRPr lang="ko-KR" altLang="en-US" sz="11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345528">
                <a:tc>
                  <a:txBody>
                    <a:bodyPr/>
                    <a:lstStyle/>
                    <a:p>
                      <a:pPr algn="ctr" latinLnBrk="1">
                        <a:spcBef>
                          <a:spcPts val="0"/>
                        </a:spcBef>
                      </a:pPr>
                      <a:r>
                        <a:rPr lang="ko-KR" altLang="en-US" sz="1100" baseline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국악체험촌</a:t>
                      </a:r>
                      <a:r>
                        <a:rPr lang="ko-KR" altLang="en-US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조경 보완공사</a:t>
                      </a:r>
                      <a:endParaRPr lang="en-US" altLang="ko-KR" sz="110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>
                        <a:spcBef>
                          <a:spcPts val="0"/>
                        </a:spcBef>
                      </a:pPr>
                      <a:r>
                        <a:rPr lang="en-US" altLang="ko-KR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(1, 2</a:t>
                      </a:r>
                      <a:r>
                        <a:rPr lang="ko-KR" altLang="en-US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공구</a:t>
                      </a:r>
                      <a:r>
                        <a:rPr lang="en-US" altLang="ko-KR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Bef>
                          <a:spcPts val="0"/>
                        </a:spcBef>
                      </a:pPr>
                      <a:r>
                        <a:rPr lang="en-US" altLang="ko-KR" sz="1100" spc="0" baseline="0" smtClean="0">
                          <a:latin typeface="HY헤드라인M" pitchFamily="18" charset="-127"/>
                          <a:ea typeface="HY헤드라인M" pitchFamily="18" charset="-127"/>
                        </a:rPr>
                        <a:t>2018. 5. ~</a:t>
                      </a:r>
                    </a:p>
                    <a:p>
                      <a:pPr algn="ctr" latinLnBrk="1">
                        <a:spcBef>
                          <a:spcPts val="0"/>
                        </a:spcBef>
                      </a:pPr>
                      <a:r>
                        <a:rPr lang="en-US" altLang="ko-KR" sz="1100" spc="0" baseline="0" smtClean="0">
                          <a:latin typeface="HY헤드라인M" pitchFamily="18" charset="-127"/>
                          <a:ea typeface="HY헤드라인M" pitchFamily="18" charset="-127"/>
                        </a:rPr>
                        <a:t>2018. 11.</a:t>
                      </a:r>
                      <a:endParaRPr lang="ko-KR" altLang="en-US" sz="1100" spc="0" baseline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Bef>
                          <a:spcPts val="0"/>
                        </a:spcBef>
                      </a:pPr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왕벚나무 </a:t>
                      </a:r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215</a:t>
                      </a:r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주</a:t>
                      </a:r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, </a:t>
                      </a:r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개나리 </a:t>
                      </a:r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200</a:t>
                      </a:r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주</a:t>
                      </a:r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, </a:t>
                      </a:r>
                      <a:r>
                        <a:rPr lang="ko-KR" altLang="en-US" sz="11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조팝나무</a:t>
                      </a:r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200</a:t>
                      </a:r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주 </a:t>
                      </a:r>
                      <a:r>
                        <a:rPr lang="ko-KR" altLang="en-US" sz="11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식재</a:t>
                      </a:r>
                      <a:endParaRPr lang="ko-KR" altLang="en-US" sz="11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Bef>
                          <a:spcPts val="0"/>
                        </a:spcBef>
                      </a:pPr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공사 착공</a:t>
                      </a:r>
                      <a:endParaRPr lang="ko-KR" altLang="en-US" sz="11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Bef>
                          <a:spcPts val="0"/>
                        </a:spcBef>
                      </a:pPr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40%</a:t>
                      </a:r>
                      <a:endParaRPr lang="ko-KR" altLang="en-US" sz="11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345528">
                <a:tc>
                  <a:txBody>
                    <a:bodyPr/>
                    <a:lstStyle/>
                    <a:p>
                      <a:pPr algn="ctr" latinLnBrk="1">
                        <a:spcBef>
                          <a:spcPts val="0"/>
                        </a:spcBef>
                      </a:pPr>
                      <a:r>
                        <a:rPr lang="ko-KR" altLang="en-US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관광안내표지판 신설 및 </a:t>
                      </a:r>
                      <a:endParaRPr lang="en-US" altLang="ko-KR" sz="110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>
                        <a:spcBef>
                          <a:spcPts val="0"/>
                        </a:spcBef>
                      </a:pPr>
                      <a:r>
                        <a:rPr lang="ko-KR" altLang="en-US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보수공사</a:t>
                      </a:r>
                      <a:endParaRPr lang="en-US" altLang="ko-KR" sz="110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Bef>
                          <a:spcPts val="0"/>
                        </a:spcBef>
                      </a:pPr>
                      <a:r>
                        <a:rPr lang="en-US" altLang="ko-KR" sz="11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2018. 11. ~</a:t>
                      </a:r>
                    </a:p>
                    <a:p>
                      <a:pPr algn="ctr" latinLnBrk="1">
                        <a:spcBef>
                          <a:spcPts val="0"/>
                        </a:spcBef>
                      </a:pPr>
                      <a:r>
                        <a:rPr lang="en-US" altLang="ko-KR" sz="11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2018. 12.</a:t>
                      </a:r>
                      <a:endParaRPr lang="ko-KR" altLang="en-US" sz="1100" spc="0" baseline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Bef>
                          <a:spcPts val="0"/>
                        </a:spcBef>
                      </a:pPr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관광안내표지판 신설 및 보수 </a:t>
                      </a:r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식</a:t>
                      </a:r>
                      <a:endParaRPr lang="ko-KR" altLang="en-US" sz="11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Bef>
                          <a:spcPts val="0"/>
                        </a:spcBef>
                      </a:pPr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공사 계약 및 착공</a:t>
                      </a:r>
                      <a:endParaRPr lang="ko-KR" altLang="en-US" sz="11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Bef>
                          <a:spcPts val="0"/>
                        </a:spcBef>
                      </a:pPr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-</a:t>
                      </a:r>
                      <a:endParaRPr lang="ko-KR" altLang="en-US" sz="11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107504" y="188640"/>
            <a:ext cx="882015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12-7. 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각종 사업추진 현황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(9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</a:t>
            </a: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endParaRPr lang="ko-KR" altLang="en-US" sz="12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07504" y="5249930"/>
            <a:ext cx="8570280" cy="120340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12-8.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난계국악단과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학생협연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‘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청어람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’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공연 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200" b="1" spc="-10" dirty="0" smtClean="0">
                <a:latin typeface="HY헤드라인M" pitchFamily="18" charset="-127"/>
                <a:ea typeface="HY헤드라인M" pitchFamily="18" charset="-127"/>
              </a:rPr>
              <a:t>11. 09. (</a:t>
            </a:r>
            <a:r>
              <a:rPr lang="ko-KR" altLang="en-US" sz="2200" b="1" spc="-10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200" b="1" spc="-10" dirty="0" smtClean="0">
                <a:latin typeface="HY헤드라인M" pitchFamily="18" charset="-127"/>
                <a:ea typeface="HY헤드라인M" pitchFamily="18" charset="-127"/>
              </a:rPr>
              <a:t>) 14:00 / </a:t>
            </a:r>
            <a:r>
              <a:rPr lang="ko-KR" altLang="en-US" sz="2200" b="1" spc="-10" dirty="0" err="1" smtClean="0">
                <a:latin typeface="HY헤드라인M" pitchFamily="18" charset="-127"/>
                <a:ea typeface="HY헤드라인M" pitchFamily="18" charset="-127"/>
              </a:rPr>
              <a:t>국악체험촌</a:t>
            </a:r>
            <a:r>
              <a:rPr lang="ko-KR" altLang="en-US" sz="2200" b="1" spc="-1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200" b="1" spc="-10" dirty="0" err="1" smtClean="0">
                <a:latin typeface="HY헤드라인M" pitchFamily="18" charset="-127"/>
                <a:ea typeface="HY헤드라인M" pitchFamily="18" charset="-127"/>
              </a:rPr>
              <a:t>우리소리관</a:t>
            </a:r>
            <a:endParaRPr lang="en-US" altLang="ko-KR" sz="2200" b="1" spc="-10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78246" y="188640"/>
            <a:ext cx="8858250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457200"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12-9.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23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영동군 생활체육대회</a:t>
            </a:r>
            <a:endParaRPr lang="ko-KR" altLang="en-US" sz="255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8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11. 3.(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10:30 /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영동체육관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1,200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>
              <a:solidFill>
                <a:srgbClr val="0099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9900"/>
                </a:solidFill>
                <a:latin typeface="HY헤드라인M" pitchFamily="18" charset="-127"/>
              </a:rPr>
              <a:t>   ※</a:t>
            </a:r>
            <a:r>
              <a:rPr lang="en-US" altLang="ko-KR" sz="2400" dirty="0" smtClean="0">
                <a:solidFill>
                  <a:srgbClr val="009900"/>
                </a:solidFill>
              </a:rPr>
              <a:t> </a:t>
            </a:r>
            <a:r>
              <a:rPr lang="ko-KR" altLang="en-US" sz="2400" b="1" kern="0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400" b="1" kern="0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대회사</a:t>
            </a:r>
            <a:r>
              <a:rPr lang="ko-KR" altLang="en-US" sz="2400" b="1" kern="0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spc="-15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78246" y="1988840"/>
            <a:ext cx="8858250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457200"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12-10.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체육회장배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전국풋살대회</a:t>
            </a:r>
            <a:endParaRPr lang="ko-KR" altLang="en-US" sz="255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11. 24.(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~11. 25.(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영동중학교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500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 smtClean="0">
              <a:solidFill>
                <a:schemeClr val="bg2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8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spc="-150" dirty="0" smtClean="0">
                <a:solidFill>
                  <a:srgbClr val="009900"/>
                </a:solidFill>
                <a:latin typeface="HY헤드라인M" pitchFamily="18" charset="-127"/>
              </a:rPr>
              <a:t>   ※</a:t>
            </a:r>
            <a:r>
              <a:rPr lang="en-US" altLang="ko-KR" sz="2400" spc="-150" dirty="0" smtClean="0">
                <a:solidFill>
                  <a:srgbClr val="009900"/>
                </a:solidFill>
              </a:rPr>
              <a:t> </a:t>
            </a:r>
            <a:r>
              <a:rPr lang="ko-KR" altLang="en-US" sz="2400" b="1" kern="0" spc="-150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400" b="1" kern="0" spc="-150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spc="-150" dirty="0" err="1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대회사</a:t>
            </a:r>
            <a:r>
              <a:rPr lang="en-US" altLang="ko-KR" sz="2400" b="1" kern="0" spc="-150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spc="-150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(24</a:t>
            </a:r>
            <a:r>
              <a:rPr lang="ko-KR" altLang="en-US" sz="2400" b="1" kern="0" spc="-150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일 </a:t>
            </a:r>
            <a:r>
              <a:rPr lang="en-US" altLang="ko-KR" sz="2400" b="1" kern="0" spc="-150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11:00)</a:t>
            </a:r>
            <a:endParaRPr lang="en-US" altLang="ko-KR" sz="2400" b="1" kern="0" spc="-15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07504" y="3573016"/>
            <a:ext cx="8572498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457200"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12-11.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37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충청북도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시군대항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역전마라톤대회</a:t>
            </a:r>
            <a:endParaRPr lang="ko-KR" altLang="en-US" sz="255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8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11. 11.(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~13.(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단양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25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 smtClean="0">
              <a:solidFill>
                <a:schemeClr val="bg2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결단식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11. 9.(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17:00 /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군청 소회의실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/ 30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en-US" altLang="ko-KR" sz="2400" b="1" dirty="0" smtClean="0">
                <a:solidFill>
                  <a:srgbClr val="009900"/>
                </a:solidFill>
                <a:latin typeface="HY헤드라인M" pitchFamily="18" charset="-127"/>
              </a:rPr>
              <a:t>※</a:t>
            </a:r>
            <a:r>
              <a:rPr lang="en-US" altLang="ko-KR" sz="2400" dirty="0" smtClean="0">
                <a:solidFill>
                  <a:srgbClr val="009900"/>
                </a:solidFill>
              </a:rPr>
              <a:t> </a:t>
            </a:r>
            <a:r>
              <a:rPr lang="ko-KR" altLang="en-US" sz="2400" b="1" kern="0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400" b="1" kern="0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격려사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시상식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11. 13.(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15:00 / </a:t>
            </a:r>
            <a:r>
              <a:rPr lang="ko-KR" altLang="en-US" sz="24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난계국악당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300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 algn="dist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en-US" altLang="ko-KR" sz="2400" b="1" dirty="0" smtClean="0">
                <a:solidFill>
                  <a:srgbClr val="009900"/>
                </a:solidFill>
                <a:latin typeface="HY헤드라인M" pitchFamily="18" charset="-127"/>
              </a:rPr>
              <a:t>※</a:t>
            </a:r>
            <a:r>
              <a:rPr lang="en-US" altLang="ko-KR" sz="2400" dirty="0" smtClean="0">
                <a:solidFill>
                  <a:srgbClr val="009900"/>
                </a:solidFill>
              </a:rPr>
              <a:t> </a:t>
            </a:r>
            <a:r>
              <a:rPr lang="ko-KR" altLang="en-US" sz="2400" b="1" kern="0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400" b="1" kern="0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환영사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5496" y="44624"/>
            <a:ext cx="8858250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457200">
              <a:lnSpc>
                <a:spcPct val="18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12-12. 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각종 체육행사 및 대회 참가 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(3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0" hangingPunct="0">
              <a:lnSpc>
                <a:spcPct val="18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8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8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</a:p>
          <a:p>
            <a:pPr marL="914400" lvl="1" indent="-457200" fontAlgn="auto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 </a:t>
            </a: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8311825"/>
              </p:ext>
            </p:extLst>
          </p:nvPr>
        </p:nvGraphicFramePr>
        <p:xfrm>
          <a:off x="179512" y="980728"/>
          <a:ext cx="8643996" cy="1634712"/>
        </p:xfrm>
        <a:graphic>
          <a:graphicData uri="http://schemas.openxmlformats.org/drawingml/2006/table">
            <a:tbl>
              <a:tblPr firstRow="1" bandRow="1"/>
              <a:tblGrid>
                <a:gridCol w="3000394"/>
                <a:gridCol w="1643074"/>
                <a:gridCol w="1500198"/>
                <a:gridCol w="714382"/>
                <a:gridCol w="1785948"/>
              </a:tblGrid>
              <a:tr h="406807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2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행사명</a:t>
                      </a:r>
                      <a:endParaRPr lang="ko-KR" altLang="en-US" sz="12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일시</a:t>
                      </a:r>
                      <a:endParaRPr lang="ko-KR" altLang="en-US" sz="1200" dirty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장소</a:t>
                      </a:r>
                      <a:endParaRPr lang="ko-KR" altLang="en-US" sz="12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참여인원</a:t>
                      </a:r>
                      <a:endParaRPr lang="en-US" altLang="ko-KR" sz="12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비고</a:t>
                      </a:r>
                      <a:endParaRPr lang="ko-KR" altLang="en-US" sz="12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588756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제</a:t>
                      </a:r>
                      <a:r>
                        <a:rPr lang="en-US" altLang="ko-KR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14</a:t>
                      </a:r>
                      <a:r>
                        <a:rPr lang="ko-KR" altLang="en-US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회 </a:t>
                      </a:r>
                      <a:r>
                        <a:rPr lang="ko-KR" altLang="en-US" sz="1200" spc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영동군체육회장배</a:t>
                      </a:r>
                      <a:r>
                        <a:rPr lang="ko-KR" altLang="en-US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생활체육 </a:t>
                      </a:r>
                      <a:endParaRPr lang="en-US" altLang="ko-KR" sz="1200" spc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직장 단체 배구대회</a:t>
                      </a:r>
                      <a:endParaRPr lang="en-US" altLang="ko-KR" sz="1200" spc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11. 10.(</a:t>
                      </a:r>
                      <a:r>
                        <a:rPr lang="ko-KR" altLang="en-US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토</a:t>
                      </a:r>
                      <a:r>
                        <a:rPr lang="en-US" altLang="ko-KR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개회식 </a:t>
                      </a:r>
                      <a:r>
                        <a:rPr lang="en-US" altLang="ko-KR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10:00</a:t>
                      </a:r>
                      <a:endParaRPr lang="ko-KR" altLang="en-US" sz="1200" spc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2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영동체육관</a:t>
                      </a:r>
                      <a:endParaRPr lang="ko-KR" altLang="en-US" sz="1200" spc="-15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170</a:t>
                      </a:r>
                      <a:endParaRPr lang="ko-KR" altLang="en-US" sz="1200" spc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군수님 하실 일 </a:t>
                      </a:r>
                      <a:r>
                        <a:rPr lang="en-US" altLang="ko-KR" sz="12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: </a:t>
                      </a:r>
                      <a:r>
                        <a:rPr lang="ko-KR" altLang="en-US" sz="12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격려사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294378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2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제</a:t>
                      </a:r>
                      <a:r>
                        <a:rPr lang="en-US" altLang="ko-KR" sz="12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21</a:t>
                      </a:r>
                      <a:r>
                        <a:rPr lang="ko-KR" altLang="en-US" sz="12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회 충청북도지사기 생활체육 정구대회</a:t>
                      </a:r>
                      <a:endParaRPr lang="en-US" altLang="ko-KR" sz="1200" spc="-15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11.10.(</a:t>
                      </a:r>
                      <a:r>
                        <a:rPr lang="ko-KR" altLang="en-US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토</a:t>
                      </a:r>
                      <a:r>
                        <a:rPr lang="en-US" altLang="ko-KR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)~11.11.(</a:t>
                      </a:r>
                      <a:r>
                        <a:rPr lang="ko-KR" altLang="en-US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일</a:t>
                      </a:r>
                      <a:r>
                        <a:rPr lang="en-US" altLang="ko-KR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200" spc="-15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군민정구장</a:t>
                      </a:r>
                      <a:endParaRPr lang="ko-KR" altLang="en-US" sz="1200" spc="-15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300</a:t>
                      </a:r>
                      <a:endParaRPr lang="ko-KR" altLang="en-US" sz="1200" spc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군수님 하실 일 </a:t>
                      </a:r>
                      <a:r>
                        <a:rPr lang="en-US" altLang="ko-KR" sz="12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: </a:t>
                      </a:r>
                      <a:r>
                        <a:rPr lang="ko-KR" altLang="en-US" sz="12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축사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29437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제</a:t>
                      </a:r>
                      <a:r>
                        <a:rPr lang="en-US" altLang="ko-KR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  <a:r>
                        <a:rPr lang="ko-KR" altLang="en-US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회 영동군 체육회장기 게이트볼대회</a:t>
                      </a:r>
                      <a:endParaRPr lang="en-US" altLang="ko-KR" sz="1200" spc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11.16.(</a:t>
                      </a:r>
                      <a:r>
                        <a:rPr lang="ko-KR" altLang="en-US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금</a:t>
                      </a:r>
                      <a:r>
                        <a:rPr lang="en-US" altLang="ko-KR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lang="ko-KR" altLang="en-US" sz="1200" spc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spc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전천후게이트볼장</a:t>
                      </a:r>
                      <a:endParaRPr lang="ko-KR" altLang="en-US" sz="12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300</a:t>
                      </a:r>
                      <a:endParaRPr lang="ko-KR" altLang="en-US" sz="1200" spc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군수님 하실 일 </a:t>
                      </a:r>
                      <a:r>
                        <a:rPr lang="en-US" altLang="ko-KR" sz="12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: </a:t>
                      </a:r>
                      <a:r>
                        <a:rPr lang="ko-KR" altLang="en-US" sz="12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격려사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07504" y="2852936"/>
            <a:ext cx="8209036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▣ 이달의 중점 홍보 사항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제</a:t>
            </a:r>
            <a:r>
              <a:rPr lang="en-US" altLang="ko-KR" sz="240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회 영동예술제</a:t>
            </a:r>
            <a:r>
              <a:rPr lang="en-US" altLang="ko-KR" sz="2400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 </a:t>
            </a:r>
            <a:r>
              <a:rPr lang="ko-KR" altLang="en-US" sz="2400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홈페이지 게재</a:t>
            </a:r>
            <a:r>
              <a:rPr lang="en-US" altLang="ko-KR" sz="2400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포스터</a:t>
            </a:r>
            <a:r>
              <a:rPr lang="en-US" altLang="ko-KR" sz="2400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spc="-30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리플렛</a:t>
            </a:r>
            <a:endParaRPr lang="en-US" altLang="ko-KR" sz="2400" spc="-30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spc="-30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성년례의식</a:t>
            </a:r>
            <a:r>
              <a:rPr lang="en-US" altLang="ko-KR" sz="2400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홈페이지 게재</a:t>
            </a:r>
            <a:r>
              <a:rPr lang="en-US" altLang="ko-KR" sz="2400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포스터</a:t>
            </a:r>
            <a:endParaRPr lang="en-US" altLang="ko-KR" sz="2400" spc="-30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spc="-30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78334</TotalTime>
  <Words>734</Words>
  <Application>Microsoft Office PowerPoint</Application>
  <PresentationFormat>화면 슬라이드 쇼(4:3)</PresentationFormat>
  <Paragraphs>198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2_조화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ancho</dc:creator>
  <cp:lastModifiedBy>Windows 사용자</cp:lastModifiedBy>
  <cp:revision>12107</cp:revision>
  <cp:lastPrinted>2018-10-24T08:43:16Z</cp:lastPrinted>
  <dcterms:modified xsi:type="dcterms:W3CDTF">2018-10-24T08:50:05Z</dcterms:modified>
</cp:coreProperties>
</file>