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5"/>
  </p:notesMasterIdLst>
  <p:handoutMasterIdLst>
    <p:handoutMasterId r:id="rId6"/>
  </p:handoutMasterIdLst>
  <p:sldIdLst>
    <p:sldId id="6030" r:id="rId2"/>
    <p:sldId id="6027" r:id="rId3"/>
    <p:sldId id="6033" r:id="rId4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>
          <p15:clr>
            <a:srgbClr val="A4A3A4"/>
          </p15:clr>
        </p15:guide>
        <p15:guide id="2" pos="214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5AB0D"/>
    <a:srgbClr val="00B036"/>
    <a:srgbClr val="0000CC"/>
    <a:srgbClr val="FFFF00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44" autoAdjust="0"/>
    <p:restoredTop sz="99679" autoAdjust="0"/>
  </p:normalViewPr>
  <p:slideViewPr>
    <p:cSldViewPr>
      <p:cViewPr varScale="1">
        <p:scale>
          <a:sx n="115" d="100"/>
          <a:sy n="115" d="100"/>
        </p:scale>
        <p:origin x="1626" y="102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t" anchorCtr="0" compatLnSpc="1">
            <a:prstTxWarp prst="textNoShape">
              <a:avLst/>
            </a:prstTxWarp>
          </a:bodyPr>
          <a:lstStyle>
            <a:lvl1pPr algn="l" defTabSz="8809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94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t" anchorCtr="0" compatLnSpc="1">
            <a:prstTxWarp prst="textNoShape">
              <a:avLst/>
            </a:prstTxWarp>
          </a:bodyPr>
          <a:lstStyle>
            <a:lvl1pPr algn="r" defTabSz="8809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444039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b" anchorCtr="0" compatLnSpc="1">
            <a:prstTxWarp prst="textNoShape">
              <a:avLst/>
            </a:prstTxWarp>
          </a:bodyPr>
          <a:lstStyle>
            <a:lvl1pPr algn="l" defTabSz="8809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940" y="9444039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b" anchorCtr="0" compatLnSpc="1">
            <a:prstTxWarp prst="textNoShape">
              <a:avLst/>
            </a:prstTxWarp>
          </a:bodyPr>
          <a:lstStyle>
            <a:lvl1pPr algn="r" defTabSz="8809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3155080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t" anchorCtr="0" compatLnSpc="1">
            <a:prstTxWarp prst="textNoShape">
              <a:avLst/>
            </a:prstTxWarp>
          </a:bodyPr>
          <a:lstStyle>
            <a:lvl1pPr algn="l" defTabSz="8809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94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t" anchorCtr="0" compatLnSpc="1">
            <a:prstTxWarp prst="textNoShape">
              <a:avLst/>
            </a:prstTxWarp>
          </a:bodyPr>
          <a:lstStyle>
            <a:lvl1pPr algn="r" defTabSz="8809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677" y="4721225"/>
            <a:ext cx="4993851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444039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b" anchorCtr="0" compatLnSpc="1">
            <a:prstTxWarp prst="textNoShape">
              <a:avLst/>
            </a:prstTxWarp>
          </a:bodyPr>
          <a:lstStyle>
            <a:lvl1pPr algn="l" defTabSz="8809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940" y="9444039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b" anchorCtr="0" compatLnSpc="1">
            <a:prstTxWarp prst="textNoShape">
              <a:avLst/>
            </a:prstTxWarp>
          </a:bodyPr>
          <a:lstStyle>
            <a:lvl1pPr algn="r" defTabSz="8809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81877998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 txBox="1">
            <a:spLocks noGrp="1" noChangeArrowheads="1"/>
          </p:cNvSpPr>
          <p:nvPr/>
        </p:nvSpPr>
        <p:spPr bwMode="auto">
          <a:xfrm>
            <a:off x="3857626" y="9444039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41" tIns="45408" rIns="90841" bIns="45408" anchor="b"/>
          <a:lstStyle/>
          <a:p>
            <a:pPr algn="r" defTabSz="880974">
              <a:lnSpc>
                <a:spcPct val="150000"/>
              </a:lnSpc>
              <a:buClr>
                <a:srgbClr val="FFFF00"/>
              </a:buClr>
              <a:buSzPct val="60000"/>
            </a:pPr>
            <a:fld id="{F9BB0A5A-2E71-461B-88AE-C85EE4C02AB6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pPr algn="r" defTabSz="880974">
                <a:lnSpc>
                  <a:spcPct val="150000"/>
                </a:lnSpc>
                <a:buClr>
                  <a:srgbClr val="FFFF00"/>
                </a:buClr>
                <a:buSzPct val="60000"/>
              </a:pPr>
              <a:t>1</a:t>
            </a:fld>
            <a:endParaRPr lang="en-US" altLang="ko-KR" sz="1200" b="1" dirty="0">
              <a:solidFill>
                <a:srgbClr val="000000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6" y="4721225"/>
            <a:ext cx="5441950" cy="4471988"/>
          </a:xfrm>
          <a:noFill/>
          <a:ln/>
        </p:spPr>
        <p:txBody>
          <a:bodyPr lIns="90832" tIns="45403" rIns="90832" bIns="45403"/>
          <a:lstStyle/>
          <a:p>
            <a:endParaRPr lang="en-US" altLang="ko-KR" sz="1800" dirty="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713892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 txBox="1">
            <a:spLocks noGrp="1" noChangeArrowheads="1"/>
          </p:cNvSpPr>
          <p:nvPr/>
        </p:nvSpPr>
        <p:spPr bwMode="auto">
          <a:xfrm>
            <a:off x="3857625" y="9444038"/>
            <a:ext cx="2949575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850" tIns="45413" rIns="90850" bIns="45413" anchor="b"/>
          <a:lstStyle>
            <a:lvl1pPr defTabSz="881063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defTabSz="881063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defTabSz="881063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defTabSz="881063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defTabSz="881063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defTabSz="8810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defTabSz="8810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defTabSz="8810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defTabSz="8810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C486F0E8-38EA-4F60-A413-EC121F4B7CC5}" type="slidenum">
              <a:rPr kumimoji="0" lang="en-US" altLang="ko-KR">
                <a:solidFill>
                  <a:srgbClr val="000000"/>
                </a:solidFill>
                <a:latin typeface="Times New Roman" panose="02020603050405020304" pitchFamily="18" charset="0"/>
              </a:rPr>
              <a:pPr algn="r" eaLnBrk="1" hangingPunct="1">
                <a:spcBef>
                  <a:spcPct val="0"/>
                </a:spcBef>
              </a:pPr>
              <a:t>3</a:t>
            </a:fld>
            <a:endParaRPr kumimoji="0" lang="en-US" altLang="ko-KR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68375" y="760413"/>
            <a:ext cx="4922838" cy="3690937"/>
          </a:xfrm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1700" y="4729163"/>
            <a:ext cx="5003800" cy="44497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105" tIns="45537" rIns="91105" bIns="45537"/>
          <a:lstStyle/>
          <a:p>
            <a:pPr eaLnBrk="1" hangingPunct="1"/>
            <a:endParaRPr lang="ko-KR" altLang="ko-KR" smtClean="0"/>
          </a:p>
        </p:txBody>
      </p:sp>
    </p:spTree>
    <p:extLst>
      <p:ext uri="{BB962C8B-B14F-4D97-AF65-F5344CB8AC3E}">
        <p14:creationId xmlns:p14="http://schemas.microsoft.com/office/powerpoint/2010/main" val="4631971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2021-03-23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2021-03-23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2021-03-23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2021-03-23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2021-03-23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2021-03-23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2021-03-23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2021-03-23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2021-03-23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2021-03-23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2021-03-23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5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9050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427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619250" y="2060575"/>
            <a:ext cx="6238875" cy="236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민  원  과</a:t>
            </a:r>
            <a:endParaRPr lang="ko-KR" altLang="en-US" sz="6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8953" y="1628800"/>
            <a:ext cx="9143999" cy="1656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3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2-1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2021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년도 민원행정 및 제도개선 계획 수립</a:t>
            </a:r>
            <a:endParaRPr lang="ko-KR" altLang="en-US" sz="2800" b="1" spc="-3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3. 29.(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~ 4. 2.(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민원서비스 종합평가 평가항목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행정안전부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기본지침 확정에 따른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자체계획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수립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8953" y="3573016"/>
            <a:ext cx="9143999" cy="165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>
              <a:lnSpc>
                <a:spcPct val="13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2-2.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2021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지적재조사사업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추진</a:t>
            </a:r>
            <a:endParaRPr lang="ko-KR" altLang="en-US" sz="2800" b="1" spc="-3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산익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가동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묵정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가곡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수두지구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393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지적재조사사업지구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측량 및 조사 수행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3"/>
          <p:cNvSpPr>
            <a:spLocks noChangeArrowheads="1"/>
          </p:cNvSpPr>
          <p:nvPr/>
        </p:nvSpPr>
        <p:spPr bwMode="auto">
          <a:xfrm>
            <a:off x="179388" y="249238"/>
            <a:ext cx="8535987" cy="803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lvl1pPr marL="533400" indent="-533400" eaLnBrk="0" hangingPunct="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1pPr>
            <a:lvl2pPr marL="914400" indent="-457200" eaLnBrk="0" hangingPunct="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2pPr>
            <a:lvl3pPr marL="1143000" indent="-228600" eaLnBrk="0" hangingPunct="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3pPr>
            <a:lvl4pPr marL="1600200" indent="-228600" eaLnBrk="0" hangingPunct="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4pPr>
            <a:lvl5pPr marL="2057400" indent="-228600" eaLnBrk="0" hangingPunct="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9pPr>
          </a:lstStyle>
          <a:p>
            <a:pPr lvl="1" eaLnBrk="1" latinLnBrk="1" hangingPunct="1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anose="05000000000000000000" pitchFamily="2" charset="2"/>
              <a:buNone/>
              <a:defRPr/>
            </a:pPr>
            <a:endParaRPr lang="en-US" altLang="ko-KR" sz="300" b="1" dirty="0" smtClean="0">
              <a:solidFill>
                <a:srgbClr val="FFFFFF"/>
              </a:solidFill>
              <a:latin typeface="굴림" panose="020B0600000101010101" pitchFamily="50" charset="-127"/>
              <a:ea typeface="굴림" panose="020B0600000101010101" pitchFamily="50" charset="-127"/>
              <a:sym typeface="Symbol" panose="05050102010706020507" pitchFamily="18" charset="2"/>
            </a:endParaRPr>
          </a:p>
          <a:p>
            <a:pPr algn="ctr" eaLnBrk="1" latinLnBrk="1" hangingPunct="1">
              <a:lnSpc>
                <a:spcPct val="120000"/>
              </a:lnSpc>
              <a:buClr>
                <a:srgbClr val="FFFFFF"/>
              </a:buClr>
              <a:buSzPct val="60000"/>
              <a:buFont typeface="Wingdings" panose="05000000000000000000" pitchFamily="2" charset="2"/>
              <a:buNone/>
              <a:defRPr/>
            </a:pPr>
            <a:r>
              <a:rPr lang="ko-KR" altLang="en-US" sz="2800" b="1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예산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신속집행</a:t>
            </a:r>
            <a:r>
              <a:rPr lang="en-US" altLang="ko-KR" sz="2800" b="1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(</a:t>
            </a:r>
            <a:r>
              <a:rPr lang="ko-KR" altLang="en-US" sz="2800" b="1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소비</a:t>
            </a:r>
            <a:r>
              <a:rPr lang="en-US" altLang="ko-KR" sz="2800" b="1" dirty="0">
                <a:solidFill>
                  <a:srgbClr val="0000FF"/>
                </a:solidFill>
                <a:sym typeface="Symbol" panose="05050102010706020507" pitchFamily="18" charset="2"/>
              </a:rPr>
              <a:t>·</a:t>
            </a:r>
            <a:r>
              <a:rPr lang="ko-KR" altLang="en-US" sz="2800" b="1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투자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)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추진현황</a:t>
            </a:r>
          </a:p>
          <a:p>
            <a:pPr lvl="1" eaLnBrk="1" latinLnBrk="1" hangingPunct="1">
              <a:lnSpc>
                <a:spcPct val="140000"/>
              </a:lnSpc>
              <a:buClr>
                <a:schemeClr val="tx1"/>
              </a:buClr>
              <a:buFont typeface="Wingdings" panose="05000000000000000000" pitchFamily="2" charset="2"/>
              <a:buChar char="q"/>
              <a:defRPr/>
            </a:pPr>
            <a:r>
              <a:rPr lang="ko-KR" altLang="en-US" sz="2400" b="1" dirty="0" err="1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집행현황</a:t>
            </a:r>
            <a:r>
              <a:rPr lang="ko-KR" altLang="en-US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en-US" altLang="ko-KR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(3. </a:t>
            </a:r>
            <a:r>
              <a:rPr lang="en-US" altLang="ko-KR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23</a:t>
            </a:r>
            <a:r>
              <a:rPr lang="ko-KR" altLang="en-US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일 </a:t>
            </a:r>
            <a:r>
              <a:rPr lang="ko-KR" altLang="en-US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기준</a:t>
            </a:r>
            <a:r>
              <a:rPr lang="en-US" altLang="ko-KR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)</a:t>
            </a:r>
            <a:r>
              <a:rPr lang="ko-KR" altLang="en-US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                       </a:t>
            </a:r>
            <a:r>
              <a:rPr lang="en-US" altLang="ko-KR" sz="20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(</a:t>
            </a:r>
            <a:r>
              <a:rPr lang="ko-KR" altLang="en-US" sz="20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단위</a:t>
            </a:r>
            <a:r>
              <a:rPr lang="en-US" altLang="ko-KR" sz="20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: </a:t>
            </a:r>
            <a:r>
              <a:rPr lang="ko-KR" altLang="en-US" sz="20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백만원</a:t>
            </a:r>
            <a:r>
              <a:rPr lang="en-US" altLang="ko-KR" sz="20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, %)</a:t>
            </a:r>
          </a:p>
          <a:p>
            <a:pPr lvl="1" eaLnBrk="1" latinLnBrk="1" hangingPunct="1">
              <a:lnSpc>
                <a:spcPct val="140000"/>
              </a:lnSpc>
              <a:buClr>
                <a:schemeClr val="tx1"/>
              </a:buClr>
              <a:buFont typeface="Wingdings" panose="05000000000000000000" pitchFamily="2" charset="2"/>
              <a:buChar char="q"/>
              <a:defRPr/>
            </a:pPr>
            <a:endParaRPr lang="en-US" altLang="ko-KR" sz="2400" b="1" dirty="0" smtClean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marL="457200" lvl="1" indent="0" eaLnBrk="1" latinLnBrk="1" hangingPunct="1">
              <a:lnSpc>
                <a:spcPct val="140000"/>
              </a:lnSpc>
              <a:buClr>
                <a:schemeClr val="tx1"/>
              </a:buClr>
              <a:defRPr/>
            </a:pPr>
            <a:endParaRPr lang="en-US" altLang="ko-KR" sz="2400" b="1" dirty="0" smtClean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marL="457200" lvl="1" indent="0" eaLnBrk="1" latinLnBrk="1" hangingPunct="1">
              <a:lnSpc>
                <a:spcPct val="120000"/>
              </a:lnSpc>
              <a:buClr>
                <a:schemeClr val="tx1"/>
              </a:buClr>
              <a:defRPr/>
            </a:pPr>
            <a:endParaRPr lang="en-US" altLang="ko-KR" b="1" dirty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marL="457200" lvl="1" indent="0" eaLnBrk="1" latinLnBrk="1" hangingPunct="1">
              <a:lnSpc>
                <a:spcPct val="120000"/>
              </a:lnSpc>
              <a:buClr>
                <a:schemeClr val="tx1"/>
              </a:buClr>
              <a:defRPr/>
            </a:pPr>
            <a:endParaRPr lang="en-US" altLang="ko-KR" sz="1400" b="1" dirty="0" smtClean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 eaLnBrk="1" latinLnBrk="1" hangingPunct="1">
              <a:lnSpc>
                <a:spcPct val="140000"/>
              </a:lnSpc>
              <a:buClr>
                <a:schemeClr val="tx1"/>
              </a:buClr>
              <a:buFont typeface="Wingdings" panose="05000000000000000000" pitchFamily="2" charset="2"/>
              <a:buChar char="q"/>
              <a:defRPr/>
            </a:pPr>
            <a:r>
              <a:rPr lang="ko-KR" altLang="en-US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금주 집행대상사업</a:t>
            </a:r>
            <a:r>
              <a:rPr lang="en-US" altLang="ko-KR" sz="2400" b="1" dirty="0" smtClean="0">
                <a:solidFill>
                  <a:srgbClr val="FF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 </a:t>
            </a:r>
          </a:p>
          <a:p>
            <a:pPr lvl="1" eaLnBrk="1" latinLnBrk="1" hangingPunct="1">
              <a:lnSpc>
                <a:spcPct val="130000"/>
              </a:lnSpc>
              <a:buClr>
                <a:schemeClr val="tx1"/>
              </a:buClr>
              <a:defRPr/>
            </a:pPr>
            <a:r>
              <a:rPr lang="en-US" altLang="ko-KR" sz="2000" b="1" dirty="0" smtClean="0">
                <a:latin typeface="HY견고딕" panose="02030600000101010101" pitchFamily="18" charset="-127"/>
              </a:rPr>
              <a:t>  -  </a:t>
            </a:r>
            <a:r>
              <a:rPr lang="ko-KR" altLang="en-US" sz="2000" b="1" dirty="0" smtClean="0">
                <a:latin typeface="HY견고딕" panose="02030600000101010101" pitchFamily="18" charset="-127"/>
              </a:rPr>
              <a:t>청사 주차장 확충 공사 실시설계 </a:t>
            </a:r>
            <a:r>
              <a:rPr lang="ko-KR" altLang="en-US" sz="2000" b="1" dirty="0" err="1" smtClean="0">
                <a:latin typeface="HY견고딕" panose="02030600000101010101" pitchFamily="18" charset="-127"/>
              </a:rPr>
              <a:t>용역비</a:t>
            </a:r>
            <a:r>
              <a:rPr lang="ko-KR" altLang="en-US" sz="2000" b="1" dirty="0" smtClean="0">
                <a:latin typeface="HY견고딕" panose="02030600000101010101" pitchFamily="18" charset="-127"/>
              </a:rPr>
              <a:t> 지급</a:t>
            </a:r>
            <a:r>
              <a:rPr lang="en-US" altLang="ko-KR" sz="2000" b="1" dirty="0" smtClean="0">
                <a:latin typeface="HY견고딕" panose="02030600000101010101" pitchFamily="18" charset="-127"/>
              </a:rPr>
              <a:t>(</a:t>
            </a:r>
            <a:r>
              <a:rPr lang="ko-KR" altLang="en-US" sz="2000" b="1" dirty="0" smtClean="0">
                <a:latin typeface="HY견고딕" panose="02030600000101010101" pitchFamily="18" charset="-127"/>
              </a:rPr>
              <a:t>투자</a:t>
            </a:r>
            <a:r>
              <a:rPr lang="en-US" altLang="ko-KR" sz="2000" b="1" dirty="0" smtClean="0">
                <a:latin typeface="HY견고딕" panose="02030600000101010101" pitchFamily="18" charset="-127"/>
              </a:rPr>
              <a:t>)</a:t>
            </a:r>
            <a:r>
              <a:rPr lang="ko-KR" altLang="en-US" b="1" dirty="0" smtClean="0">
                <a:latin typeface="HY견고딕" panose="02030600000101010101" pitchFamily="18" charset="-127"/>
              </a:rPr>
              <a:t> </a:t>
            </a:r>
            <a:r>
              <a:rPr lang="ko-KR" altLang="en-US" sz="2000" b="1" dirty="0" smtClean="0">
                <a:latin typeface="HY견고딕" panose="02030600000101010101" pitchFamily="18" charset="-127"/>
              </a:rPr>
              <a:t> </a:t>
            </a:r>
            <a:r>
              <a:rPr lang="en-US" altLang="ko-KR" sz="2000" b="1" dirty="0">
                <a:latin typeface="HY견고딕" panose="02030600000101010101" pitchFamily="18" charset="-127"/>
              </a:rPr>
              <a:t>:  </a:t>
            </a:r>
            <a:r>
              <a:rPr lang="en-US" altLang="ko-KR" sz="2000" b="1" dirty="0" smtClean="0">
                <a:latin typeface="HY견고딕" panose="02030600000101010101" pitchFamily="18" charset="-127"/>
              </a:rPr>
              <a:t>26</a:t>
            </a:r>
            <a:r>
              <a:rPr lang="ko-KR" altLang="en-US" sz="2000" b="1" dirty="0" smtClean="0">
                <a:latin typeface="HY견고딕" panose="02030600000101010101" pitchFamily="18" charset="-127"/>
              </a:rPr>
              <a:t>백만원 </a:t>
            </a:r>
            <a:endParaRPr lang="en-US" altLang="ko-KR" sz="2000" b="1" dirty="0">
              <a:latin typeface="HY견고딕" panose="02030600000101010101" pitchFamily="18" charset="-127"/>
            </a:endParaRPr>
          </a:p>
          <a:p>
            <a:pPr lvl="1" eaLnBrk="1" latinLnBrk="1" hangingPunct="1">
              <a:lnSpc>
                <a:spcPct val="130000"/>
              </a:lnSpc>
              <a:buClr>
                <a:schemeClr val="tx1"/>
              </a:buClr>
              <a:defRPr/>
            </a:pPr>
            <a:r>
              <a:rPr lang="en-US" altLang="ko-KR" sz="2000" b="1" dirty="0">
                <a:latin typeface="HY견고딕" panose="02030600000101010101" pitchFamily="18" charset="-127"/>
              </a:rPr>
              <a:t>  -  </a:t>
            </a:r>
            <a:r>
              <a:rPr lang="ko-KR" altLang="en-US" sz="2000" b="1" dirty="0" smtClean="0">
                <a:latin typeface="HY견고딕" panose="02030600000101010101" pitchFamily="18" charset="-127"/>
              </a:rPr>
              <a:t>사무실 의자 구입 지출</a:t>
            </a:r>
            <a:r>
              <a:rPr lang="en-US" altLang="ko-KR" sz="2000" b="1" dirty="0" smtClean="0">
                <a:latin typeface="HY견고딕" panose="02030600000101010101" pitchFamily="18" charset="-127"/>
              </a:rPr>
              <a:t>(</a:t>
            </a:r>
            <a:r>
              <a:rPr lang="ko-KR" altLang="en-US" sz="2000" b="1" dirty="0" smtClean="0">
                <a:latin typeface="HY견고딕" panose="02030600000101010101" pitchFamily="18" charset="-127"/>
              </a:rPr>
              <a:t>투자</a:t>
            </a:r>
            <a:r>
              <a:rPr lang="en-US" altLang="ko-KR" sz="2000" b="1" dirty="0" smtClean="0">
                <a:latin typeface="HY견고딕" panose="02030600000101010101" pitchFamily="18" charset="-127"/>
              </a:rPr>
              <a:t>)</a:t>
            </a:r>
            <a:r>
              <a:rPr lang="ko-KR" altLang="en-US" sz="2000" b="1" dirty="0" smtClean="0">
                <a:latin typeface="HY견고딕" panose="02030600000101010101" pitchFamily="18" charset="-127"/>
              </a:rPr>
              <a:t>                                </a:t>
            </a:r>
            <a:r>
              <a:rPr lang="en-US" altLang="ko-KR" sz="2000" b="1" dirty="0" smtClean="0">
                <a:latin typeface="HY견고딕" panose="02030600000101010101" pitchFamily="18" charset="-127"/>
              </a:rPr>
              <a:t>:  2.5</a:t>
            </a:r>
            <a:r>
              <a:rPr lang="ko-KR" altLang="en-US" sz="2000" b="1" dirty="0" smtClean="0">
                <a:latin typeface="HY견고딕" panose="02030600000101010101" pitchFamily="18" charset="-127"/>
              </a:rPr>
              <a:t>백만원</a:t>
            </a:r>
            <a:endParaRPr lang="en-US" altLang="ko-KR" sz="2000" b="1" dirty="0" smtClean="0">
              <a:latin typeface="HY견고딕" panose="02030600000101010101" pitchFamily="18" charset="-127"/>
            </a:endParaRPr>
          </a:p>
          <a:p>
            <a:pPr lvl="1" eaLnBrk="1" latinLnBrk="1" hangingPunct="1">
              <a:lnSpc>
                <a:spcPct val="130000"/>
              </a:lnSpc>
              <a:buClr>
                <a:schemeClr val="tx1"/>
              </a:buClr>
              <a:defRPr/>
            </a:pPr>
            <a:r>
              <a:rPr lang="en-US" altLang="ko-KR" sz="2000" b="1" dirty="0">
                <a:latin typeface="HY견고딕" panose="02030600000101010101" pitchFamily="18" charset="-127"/>
              </a:rPr>
              <a:t> </a:t>
            </a:r>
            <a:r>
              <a:rPr lang="en-US" altLang="ko-KR" sz="2000" b="1" dirty="0" smtClean="0">
                <a:latin typeface="HY견고딕" panose="02030600000101010101" pitchFamily="18" charset="-127"/>
              </a:rPr>
              <a:t> -  </a:t>
            </a:r>
            <a:r>
              <a:rPr lang="ko-KR" altLang="en-US" sz="2000" b="1" dirty="0" err="1" smtClean="0">
                <a:latin typeface="HY견고딕" panose="02030600000101010101" pitchFamily="18" charset="-127"/>
              </a:rPr>
              <a:t>군청사</a:t>
            </a:r>
            <a:r>
              <a:rPr lang="ko-KR" altLang="en-US" sz="2000" b="1" dirty="0" smtClean="0">
                <a:latin typeface="HY견고딕" panose="02030600000101010101" pitchFamily="18" charset="-127"/>
              </a:rPr>
              <a:t> 공공요금 지급</a:t>
            </a:r>
            <a:r>
              <a:rPr lang="en-US" altLang="ko-KR" sz="2000" b="1" dirty="0" smtClean="0">
                <a:latin typeface="HY견고딕" panose="02030600000101010101" pitchFamily="18" charset="-127"/>
              </a:rPr>
              <a:t>(</a:t>
            </a:r>
            <a:r>
              <a:rPr lang="ko-KR" altLang="en-US" sz="2000" b="1" dirty="0" smtClean="0">
                <a:latin typeface="HY견고딕" panose="02030600000101010101" pitchFamily="18" charset="-127"/>
              </a:rPr>
              <a:t>소비</a:t>
            </a:r>
            <a:r>
              <a:rPr lang="en-US" altLang="ko-KR" sz="2000" b="1" dirty="0" smtClean="0">
                <a:latin typeface="HY견고딕" panose="02030600000101010101" pitchFamily="18" charset="-127"/>
              </a:rPr>
              <a:t>)                                 :  20</a:t>
            </a:r>
            <a:r>
              <a:rPr lang="ko-KR" altLang="en-US" sz="2000" b="1" dirty="0" smtClean="0">
                <a:latin typeface="HY견고딕" panose="02030600000101010101" pitchFamily="18" charset="-127"/>
              </a:rPr>
              <a:t>백만원 </a:t>
            </a:r>
            <a:r>
              <a:rPr lang="en-US" altLang="ko-KR" sz="2000" b="1" dirty="0" smtClean="0">
                <a:latin typeface="HY견고딕" panose="02030600000101010101" pitchFamily="18" charset="-127"/>
              </a:rPr>
              <a:t>  </a:t>
            </a:r>
            <a:endParaRPr lang="en-US" altLang="ko-KR" sz="2000" b="1" dirty="0">
              <a:latin typeface="HY견고딕" panose="02030600000101010101" pitchFamily="18" charset="-127"/>
            </a:endParaRPr>
          </a:p>
          <a:p>
            <a:pPr lvl="1" eaLnBrk="1" latinLnBrk="1" hangingPunct="1">
              <a:lnSpc>
                <a:spcPct val="130000"/>
              </a:lnSpc>
              <a:buClr>
                <a:schemeClr val="tx1"/>
              </a:buClr>
              <a:defRPr/>
            </a:pPr>
            <a:r>
              <a:rPr lang="en-US" altLang="ko-KR" sz="2000" b="1" dirty="0">
                <a:solidFill>
                  <a:srgbClr val="FF0000"/>
                </a:solidFill>
                <a:latin typeface="HY견고딕" panose="02030600000101010101" pitchFamily="18" charset="-127"/>
              </a:rPr>
              <a:t>  </a:t>
            </a:r>
            <a:r>
              <a:rPr lang="en-US" altLang="ko-KR" sz="2000" b="1" dirty="0">
                <a:latin typeface="HY견고딕" panose="02030600000101010101" pitchFamily="18" charset="-127"/>
              </a:rPr>
              <a:t>-  </a:t>
            </a:r>
            <a:r>
              <a:rPr lang="ko-KR" altLang="en-US" sz="2000" b="1" dirty="0" err="1">
                <a:latin typeface="HY견고딕" panose="02030600000101010101" pitchFamily="18" charset="-127"/>
              </a:rPr>
              <a:t>급량비</a:t>
            </a:r>
            <a:r>
              <a:rPr lang="ko-KR" altLang="en-US" sz="2000" b="1" dirty="0">
                <a:latin typeface="HY견고딕" panose="02030600000101010101" pitchFamily="18" charset="-127"/>
              </a:rPr>
              <a:t> 등 </a:t>
            </a:r>
            <a:r>
              <a:rPr lang="ko-KR" altLang="en-US" sz="2000" b="1" dirty="0" smtClean="0">
                <a:latin typeface="HY견고딕" panose="02030600000101010101" pitchFamily="18" charset="-127"/>
              </a:rPr>
              <a:t>기타</a:t>
            </a:r>
            <a:r>
              <a:rPr lang="en-US" altLang="ko-KR" sz="2000" b="1" dirty="0" smtClean="0">
                <a:latin typeface="HY견고딕" panose="02030600000101010101" pitchFamily="18" charset="-127"/>
              </a:rPr>
              <a:t>(</a:t>
            </a:r>
            <a:r>
              <a:rPr lang="ko-KR" altLang="en-US" sz="2000" b="1" dirty="0" smtClean="0">
                <a:latin typeface="HY견고딕" panose="02030600000101010101" pitchFamily="18" charset="-127"/>
              </a:rPr>
              <a:t>소비</a:t>
            </a:r>
            <a:r>
              <a:rPr lang="en-US" altLang="ko-KR" sz="2000" b="1" dirty="0">
                <a:latin typeface="HY견고딕" panose="02030600000101010101" pitchFamily="18" charset="-127"/>
              </a:rPr>
              <a:t>/</a:t>
            </a:r>
            <a:r>
              <a:rPr lang="ko-KR" altLang="en-US" sz="2000" b="1" dirty="0" smtClean="0">
                <a:latin typeface="HY견고딕" panose="02030600000101010101" pitchFamily="18" charset="-127"/>
              </a:rPr>
              <a:t>투자</a:t>
            </a:r>
            <a:r>
              <a:rPr lang="en-US" altLang="ko-KR" sz="2000" b="1" dirty="0" smtClean="0">
                <a:latin typeface="HY견고딕" panose="02030600000101010101" pitchFamily="18" charset="-127"/>
              </a:rPr>
              <a:t>/</a:t>
            </a:r>
            <a:r>
              <a:rPr lang="ko-KR" altLang="en-US" sz="2000" b="1" dirty="0" smtClean="0">
                <a:latin typeface="HY견고딕" panose="02030600000101010101" pitchFamily="18" charset="-127"/>
              </a:rPr>
              <a:t>상반기</a:t>
            </a:r>
            <a:r>
              <a:rPr lang="en-US" altLang="ko-KR" sz="2000" b="1" dirty="0" smtClean="0">
                <a:latin typeface="HY견고딕" panose="02030600000101010101" pitchFamily="18" charset="-127"/>
              </a:rPr>
              <a:t>)</a:t>
            </a:r>
            <a:r>
              <a:rPr lang="ko-KR" altLang="en-US" sz="2000" b="1" dirty="0" smtClean="0">
                <a:latin typeface="HY견고딕" panose="02030600000101010101" pitchFamily="18" charset="-127"/>
              </a:rPr>
              <a:t>                </a:t>
            </a:r>
            <a:r>
              <a:rPr lang="ko-KR" altLang="en-US" b="1" dirty="0" smtClean="0">
                <a:latin typeface="HY견고딕" panose="02030600000101010101" pitchFamily="18" charset="-127"/>
              </a:rPr>
              <a:t>     </a:t>
            </a:r>
            <a:r>
              <a:rPr lang="ko-KR" altLang="en-US" sz="2000" b="1" dirty="0" smtClean="0">
                <a:latin typeface="HY견고딕" panose="02030600000101010101" pitchFamily="18" charset="-127"/>
              </a:rPr>
              <a:t>  </a:t>
            </a:r>
            <a:r>
              <a:rPr lang="ko-KR" altLang="en-US" b="1" dirty="0" smtClean="0">
                <a:latin typeface="HY견고딕" panose="02030600000101010101" pitchFamily="18" charset="-127"/>
              </a:rPr>
              <a:t> </a:t>
            </a:r>
            <a:r>
              <a:rPr lang="ko-KR" altLang="en-US" sz="2000" b="1" dirty="0" smtClean="0">
                <a:latin typeface="HY견고딕" panose="02030600000101010101" pitchFamily="18" charset="-127"/>
              </a:rPr>
              <a:t> </a:t>
            </a:r>
            <a:r>
              <a:rPr lang="en-US" altLang="ko-KR" sz="2000" b="1" dirty="0" smtClean="0">
                <a:latin typeface="HY견고딕" panose="02030600000101010101" pitchFamily="18" charset="-127"/>
              </a:rPr>
              <a:t>:  1</a:t>
            </a:r>
            <a:r>
              <a:rPr lang="ko-KR" altLang="en-US" sz="2000" b="1" dirty="0" smtClean="0">
                <a:latin typeface="HY견고딕" panose="02030600000101010101" pitchFamily="18" charset="-127"/>
              </a:rPr>
              <a:t>백만원</a:t>
            </a:r>
            <a:endParaRPr lang="en-US" altLang="ko-KR" sz="2000" b="1" dirty="0">
              <a:latin typeface="HY견고딕" panose="02030600000101010101" pitchFamily="18" charset="-127"/>
            </a:endParaRPr>
          </a:p>
          <a:p>
            <a:pPr lvl="1" eaLnBrk="1" latinLnBrk="1" hangingPunct="1">
              <a:lnSpc>
                <a:spcPct val="120000"/>
              </a:lnSpc>
              <a:buClr>
                <a:schemeClr val="tx1"/>
              </a:buClr>
              <a:defRPr/>
            </a:pPr>
            <a:endParaRPr lang="en-US" altLang="ko-KR" sz="1100" dirty="0" smtClean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 eaLnBrk="1" latinLnBrk="1" hangingPunct="1">
              <a:lnSpc>
                <a:spcPct val="140000"/>
              </a:lnSpc>
              <a:buClr>
                <a:schemeClr val="tx1"/>
              </a:buClr>
              <a:buFont typeface="Wingdings" panose="05000000000000000000" pitchFamily="2" charset="2"/>
              <a:buChar char="q"/>
              <a:defRPr/>
            </a:pPr>
            <a:r>
              <a:rPr lang="ko-KR" altLang="en-US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향후 집행계획   </a:t>
            </a:r>
            <a:endParaRPr lang="en-US" altLang="ko-KR" sz="2400" b="1" dirty="0" smtClean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 eaLnBrk="1" latinLnBrk="1" hangingPunct="1">
              <a:lnSpc>
                <a:spcPct val="130000"/>
              </a:lnSpc>
              <a:buClr>
                <a:schemeClr val="tx1"/>
              </a:buClr>
              <a:defRPr/>
            </a:pPr>
            <a:r>
              <a:rPr lang="en-US" altLang="ko-KR" sz="2000" b="1" dirty="0" smtClean="0">
                <a:latin typeface="HY견고딕" panose="02030600000101010101" pitchFamily="18" charset="-127"/>
              </a:rPr>
              <a:t>  -  </a:t>
            </a:r>
            <a:r>
              <a:rPr lang="ko-KR" altLang="en-US" sz="2000" b="1" dirty="0" smtClean="0">
                <a:latin typeface="HY견고딕" panose="02030600000101010101" pitchFamily="18" charset="-127"/>
              </a:rPr>
              <a:t>공유재산 </a:t>
            </a:r>
            <a:r>
              <a:rPr lang="ko-KR" altLang="en-US" sz="2000" b="1" dirty="0" err="1" smtClean="0">
                <a:latin typeface="HY견고딕" panose="02030600000101010101" pitchFamily="18" charset="-127"/>
              </a:rPr>
              <a:t>업무편람</a:t>
            </a:r>
            <a:r>
              <a:rPr lang="ko-KR" altLang="en-US" sz="2000" b="1" dirty="0" smtClean="0">
                <a:latin typeface="HY견고딕" panose="02030600000101010101" pitchFamily="18" charset="-127"/>
              </a:rPr>
              <a:t> 책자 제작</a:t>
            </a:r>
            <a:r>
              <a:rPr lang="en-US" altLang="ko-KR" sz="2000" b="1" dirty="0" smtClean="0">
                <a:latin typeface="HY견고딕" panose="02030600000101010101" pitchFamily="18" charset="-127"/>
              </a:rPr>
              <a:t>(</a:t>
            </a:r>
            <a:r>
              <a:rPr lang="ko-KR" altLang="en-US" sz="2000" b="1" dirty="0" smtClean="0">
                <a:latin typeface="HY견고딕" panose="02030600000101010101" pitchFamily="18" charset="-127"/>
              </a:rPr>
              <a:t>소비</a:t>
            </a:r>
            <a:r>
              <a:rPr lang="en-US" altLang="ko-KR" sz="2000" b="1" dirty="0" smtClean="0">
                <a:latin typeface="HY견고딕" panose="02030600000101010101" pitchFamily="18" charset="-127"/>
              </a:rPr>
              <a:t>)    </a:t>
            </a:r>
            <a:r>
              <a:rPr lang="ko-KR" altLang="en-US" sz="2000" b="1" dirty="0" smtClean="0">
                <a:latin typeface="HY견고딕" panose="02030600000101010101" pitchFamily="18" charset="-127"/>
              </a:rPr>
              <a:t>                   </a:t>
            </a:r>
            <a:r>
              <a:rPr lang="en-US" altLang="ko-KR" sz="2000" b="1" dirty="0">
                <a:latin typeface="HY견고딕" panose="02030600000101010101" pitchFamily="18" charset="-127"/>
              </a:rPr>
              <a:t>: </a:t>
            </a:r>
            <a:r>
              <a:rPr lang="en-US" altLang="ko-KR" sz="2000" b="1" dirty="0" smtClean="0">
                <a:latin typeface="HY견고딕" panose="02030600000101010101" pitchFamily="18" charset="-127"/>
              </a:rPr>
              <a:t> 2</a:t>
            </a:r>
            <a:r>
              <a:rPr lang="ko-KR" altLang="en-US" sz="2000" b="1" dirty="0" smtClean="0">
                <a:latin typeface="HY견고딕" panose="02030600000101010101" pitchFamily="18" charset="-127"/>
              </a:rPr>
              <a:t>백만원</a:t>
            </a:r>
            <a:r>
              <a:rPr lang="en-US" altLang="ko-KR" sz="2000" b="1" dirty="0" smtClean="0">
                <a:latin typeface="HY견고딕" panose="02030600000101010101" pitchFamily="18" charset="-127"/>
              </a:rPr>
              <a:t> </a:t>
            </a:r>
            <a:r>
              <a:rPr lang="en-US" altLang="ko-KR" sz="20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</a:p>
          <a:p>
            <a:pPr lvl="1" eaLnBrk="1" latinLnBrk="1" hangingPunct="1">
              <a:lnSpc>
                <a:spcPct val="120000"/>
              </a:lnSpc>
              <a:buClr>
                <a:schemeClr val="tx1"/>
              </a:buClr>
              <a:defRPr/>
            </a:pPr>
            <a:r>
              <a:rPr lang="en-US" altLang="ko-KR" sz="20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  </a:t>
            </a:r>
          </a:p>
        </p:txBody>
      </p:sp>
      <p:graphicFrame>
        <p:nvGraphicFramePr>
          <p:cNvPr id="252950" name="Group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5701512"/>
              </p:ext>
            </p:extLst>
          </p:nvPr>
        </p:nvGraphicFramePr>
        <p:xfrm>
          <a:off x="755650" y="1389063"/>
          <a:ext cx="7781923" cy="1392238"/>
        </p:xfrm>
        <a:graphic>
          <a:graphicData uri="http://schemas.openxmlformats.org/drawingml/2006/table">
            <a:tbl>
              <a:tblPr/>
              <a:tblGrid>
                <a:gridCol w="11520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56117">
                  <a:extLst>
                    <a:ext uri="{9D8B030D-6E8A-4147-A177-3AD203B41FA5}">
                      <a16:colId xmlns:a16="http://schemas.microsoft.com/office/drawing/2014/main" val="425373485"/>
                    </a:ext>
                  </a:extLst>
                </a:gridCol>
                <a:gridCol w="10561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5611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5212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5212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20079">
                  <a:extLst>
                    <a:ext uri="{9D8B030D-6E8A-4147-A177-3AD203B41FA5}">
                      <a16:colId xmlns:a16="http://schemas.microsoft.com/office/drawing/2014/main" val="286322218"/>
                    </a:ext>
                  </a:extLst>
                </a:gridCol>
                <a:gridCol w="437181">
                  <a:extLst>
                    <a:ext uri="{9D8B030D-6E8A-4147-A177-3AD203B41FA5}">
                      <a16:colId xmlns:a16="http://schemas.microsoft.com/office/drawing/2014/main" val="3663432741"/>
                    </a:ext>
                  </a:extLst>
                </a:gridCol>
              </a:tblGrid>
              <a:tr h="309466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구 분</a:t>
                      </a:r>
                    </a:p>
                  </a:txBody>
                  <a:tcPr marT="45752" marB="4575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목표액</a:t>
                      </a:r>
                      <a:endParaRPr kumimoji="0" lang="en-US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(A)</a:t>
                      </a:r>
                      <a:endParaRPr kumimoji="0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marT="45752" marB="4575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집행실적</a:t>
                      </a: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(</a:t>
                      </a:r>
                      <a:r>
                        <a:rPr kumimoji="0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누계</a:t>
                      </a: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)(B)</a:t>
                      </a:r>
                      <a:endParaRPr kumimoji="0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marT="45752" marB="4575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집행률</a:t>
                      </a:r>
                      <a:endParaRPr kumimoji="0" lang="en-US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(C=B/A)</a:t>
                      </a:r>
                      <a:endParaRPr kumimoji="0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marT="45752" marB="4575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집행계획</a:t>
                      </a: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(</a:t>
                      </a:r>
                      <a:r>
                        <a:rPr kumimoji="0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전망</a:t>
                      </a: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)</a:t>
                      </a:r>
                      <a:endParaRPr kumimoji="0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marT="45752" marB="4575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marT="45740" marB="45740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marT="45740" marB="45740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비 고</a:t>
                      </a:r>
                    </a:p>
                  </a:txBody>
                  <a:tcPr marT="45752" marB="4575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0924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금주 </a:t>
                      </a:r>
                      <a:r>
                        <a:rPr kumimoji="0" lang="ko-KR" alt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집행액</a:t>
                      </a:r>
                      <a:endParaRPr kumimoji="0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marT="45752" marB="4575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집행액</a:t>
                      </a: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(</a:t>
                      </a:r>
                      <a:r>
                        <a:rPr kumimoji="0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누계</a:t>
                      </a: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)</a:t>
                      </a:r>
                      <a:endParaRPr kumimoji="0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marT="45752" marB="4575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집행률</a:t>
                      </a:r>
                      <a:endParaRPr kumimoji="0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marT="45752" marB="4575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marT="45740" marB="4574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9611418"/>
                  </a:ext>
                </a:extLst>
              </a:tr>
              <a:tr h="36092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상반기 신속</a:t>
                      </a:r>
                    </a:p>
                  </a:txBody>
                  <a:tcPr marT="45752" marB="4575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299</a:t>
                      </a:r>
                      <a:endParaRPr kumimoji="0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marT="45752" marB="4575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5</a:t>
                      </a:r>
                    </a:p>
                  </a:txBody>
                  <a:tcPr marT="45752" marB="4575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1.6</a:t>
                      </a:r>
                      <a:endParaRPr kumimoji="0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marT="45752" marB="4575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29</a:t>
                      </a:r>
                    </a:p>
                  </a:txBody>
                  <a:tcPr marT="45752" marB="4575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34</a:t>
                      </a:r>
                    </a:p>
                  </a:txBody>
                  <a:tcPr marT="45752" marB="4575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11.4</a:t>
                      </a:r>
                    </a:p>
                  </a:txBody>
                  <a:tcPr marT="45752" marB="4575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marT="45752" marB="4575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92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소비</a:t>
                      </a: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·</a:t>
                      </a:r>
                      <a:r>
                        <a:rPr kumimoji="0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투자</a:t>
                      </a:r>
                    </a:p>
                  </a:txBody>
                  <a:tcPr marT="45752" marB="4575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587</a:t>
                      </a:r>
                      <a:endParaRPr kumimoji="0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marT="45752" marB="4575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954</a:t>
                      </a:r>
                    </a:p>
                  </a:txBody>
                  <a:tcPr marT="45752" marB="4575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162.5</a:t>
                      </a:r>
                      <a:endParaRPr kumimoji="0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marT="45752" marB="4575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50</a:t>
                      </a:r>
                    </a:p>
                  </a:txBody>
                  <a:tcPr marT="45752" marB="4575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1,004</a:t>
                      </a:r>
                    </a:p>
                  </a:txBody>
                  <a:tcPr marT="45752" marB="4575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171</a:t>
                      </a:r>
                    </a:p>
                  </a:txBody>
                  <a:tcPr marT="45752" marB="4575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marT="45752" marB="4575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93897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7833615"/>
      </p:ext>
    </p:extLst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gradFill>
          <a:gsLst>
            <a:gs pos="0">
              <a:schemeClr val="accent1">
                <a:tint val="66000"/>
                <a:satMod val="160000"/>
                <a:alpha val="9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</a:spPr>
      <a:bodyPr/>
      <a:lstStyle>
        <a:defPPr eaLnBrk="0" hangingPunct="0">
          <a:defRPr sz="2400" b="1" kern="0" dirty="0">
            <a:solidFill>
              <a:schemeClr val="tx2"/>
            </a:solidFill>
            <a:latin typeface="HY헤드라인M" pitchFamily="18" charset="-127"/>
            <a:ea typeface="HY헤드라인M" pitchFamily="18" charset="-127"/>
            <a:cs typeface="+mj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73993</TotalTime>
  <Words>200</Words>
  <Application>Microsoft Office PowerPoint</Application>
  <PresentationFormat>화면 슬라이드 쇼(4:3)</PresentationFormat>
  <Paragraphs>50</Paragraphs>
  <Slides>3</Slides>
  <Notes>2</Notes>
  <HiddenSlides>0</HiddenSlides>
  <MMClips>0</MMClips>
  <ScaleCrop>false</ScaleCrop>
  <HeadingPairs>
    <vt:vector size="6" baseType="variant">
      <vt:variant>
        <vt:lpstr>사용한 글꼴</vt:lpstr>
      </vt:variant>
      <vt:variant>
        <vt:i4>10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14" baseType="lpstr">
      <vt:lpstr>HY견고딕</vt:lpstr>
      <vt:lpstr>HY헤드라인M</vt:lpstr>
      <vt:lpstr>굴림</vt:lpstr>
      <vt:lpstr>굴림체</vt:lpstr>
      <vt:lpstr>맑은 고딕</vt:lpstr>
      <vt:lpstr>Arial</vt:lpstr>
      <vt:lpstr>Monotype Sorts</vt:lpstr>
      <vt:lpstr>Symbol</vt:lpstr>
      <vt:lpstr>Times New Roman</vt:lpstr>
      <vt:lpstr>Wingdings</vt:lpstr>
      <vt:lpstr>6_Office 테마</vt:lpstr>
      <vt:lpstr>PowerPoint 프레젠테이션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11692</cp:revision>
  <cp:lastPrinted>2021-03-23T07:53:30Z</cp:lastPrinted>
  <dcterms:modified xsi:type="dcterms:W3CDTF">2021-03-23T08:20:01Z</dcterms:modified>
</cp:coreProperties>
</file>