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2"/>
  </p:notesMasterIdLst>
  <p:sldIdLst>
    <p:sldId id="256" r:id="rId4"/>
    <p:sldId id="257" r:id="rId5"/>
    <p:sldId id="289" r:id="rId6"/>
    <p:sldId id="282" r:id="rId7"/>
    <p:sldId id="292" r:id="rId8"/>
    <p:sldId id="291" r:id="rId9"/>
    <p:sldId id="287" r:id="rId10"/>
    <p:sldId id="288" r:id="rId11"/>
  </p:sldIdLst>
  <p:sldSz cx="9144000" cy="6858000" type="screen4x3"/>
  <p:notesSz cx="6805613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56B4B-D98A-42C7-A27A-609893A63B2F}" type="datetimeFigureOut">
              <a:rPr lang="ko-KR" altLang="en-US" smtClean="0"/>
              <a:pPr/>
              <a:t>2017-04-27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49307-986D-4BE1-AB37-C006588B741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241346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856727" y="9444039"/>
            <a:ext cx="2948888" cy="49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50" tIns="45413" rIns="90850" bIns="45413" anchor="b"/>
          <a:lstStyle/>
          <a:p>
            <a:pPr algn="r" defTabSz="88106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Monotype Sorts"/>
              <a:buNone/>
            </a:pPr>
            <a:fld id="{E2CAECB7-59CD-4B28-A2FE-F999B675D9FE}" type="slidenum">
              <a:rPr kumimoji="1" lang="en-US" altLang="ko-KR" sz="1200" b="1">
                <a:solidFill>
                  <a:srgbClr val="000000"/>
                </a:solidFill>
                <a:latin typeface="Times New Roman" pitchFamily="18" charset="0"/>
                <a:ea typeface="굴림" pitchFamily="50" charset="-127"/>
                <a:sym typeface="Symbol" pitchFamily="18" charset="2"/>
              </a:rPr>
              <a:pPr algn="r" defTabSz="881063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00"/>
                </a:buClr>
                <a:buSzPct val="60000"/>
                <a:buFont typeface="Monotype Sorts"/>
                <a:buNone/>
              </a:pPr>
              <a:t>1</a:t>
            </a:fld>
            <a:endParaRPr kumimoji="1" lang="en-US" altLang="ko-KR" sz="1200" b="1">
              <a:solidFill>
                <a:srgbClr val="000000"/>
              </a:solidFill>
              <a:latin typeface="Times New Roman" pitchFamily="18" charset="0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466" y="4721225"/>
            <a:ext cx="5440682" cy="4471988"/>
          </a:xfrm>
          <a:noFill/>
          <a:ln/>
        </p:spPr>
        <p:txBody>
          <a:bodyPr lIns="90841" tIns="45408" rIns="90841" bIns="45408"/>
          <a:lstStyle/>
          <a:p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먼저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지금의 옥천입니다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. </a:t>
            </a:r>
            <a:endParaRPr lang="en-US" altLang="ko-KR" sz="1800" smtClean="0">
              <a:solidFill>
                <a:srgbClr val="FF3300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2017-04-27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2017-04-27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2017-04-27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902BA-E121-479A-8D1D-97053C92DF0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5E9E5-CC5F-480C-8814-37216526E34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323B2-C02A-4E0D-B973-8C542999768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7D696-C057-4F0A-A21C-AF5C1F552DA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26FD4-FADD-4B19-8CC0-8F273E65CA0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7748B-0E63-4C22-A1E7-FBC5CC67D6D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7E6DA-642D-4407-9586-5EDD14DBCCB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346B6-551D-4022-8730-93B080597BE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2017-04-27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FDC83-D33D-4468-99DD-8F8F1F870F4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CD6C0-43DA-46AA-9C17-55EFEC975BC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209800" cy="5821362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52400" y="274638"/>
            <a:ext cx="6477000" cy="58213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4757D-41BA-4D11-87EB-D10587942AE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298F2-C949-41DC-B3F4-3C75FD113BE2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D7127-E16F-42B8-8B3A-1B8F02A08094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83EEE-037C-404E-990E-ECBEE36681E4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C7126-1292-441D-94CE-7C8459072364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4B950-7FEA-485B-8F7C-6581A650491D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E6A55-51FA-4699-BBCB-AE7D62C4C97D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35EC4-8F41-428B-8C0A-847B8542AEAF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2017-04-27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B6596-2CFF-4941-A4E4-0D84AE7868A9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10547-0B16-4162-B440-5F951D1AECD6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498F0-624E-459B-BCE7-43AE8427FFE5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A71DD-D787-4807-B8F6-63917F7E2FD2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2017-04-27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2017-04-27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2017-04-27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2017-04-27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2017-04-27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2017-04-27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F63D8-0C5B-4611-88F3-F00C765788E0}" type="datetimeFigureOut">
              <a:rPr lang="ko-KR" altLang="en-US" smtClean="0"/>
              <a:pPr/>
              <a:t>2017-04-27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838200"/>
            <a:ext cx="8839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  둘째 수준</a:t>
            </a:r>
          </a:p>
          <a:p>
            <a:pPr lvl="2"/>
            <a:r>
              <a:rPr lang="ko-KR" altLang="en-US" smtClean="0"/>
              <a:t> </a:t>
            </a:r>
            <a:r>
              <a:rPr lang="en-US" altLang="ko-KR" smtClean="0"/>
              <a:t>-  </a:t>
            </a:r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960038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spcAft>
                <a:spcPct val="0"/>
              </a:spcAft>
              <a:defRPr/>
            </a:pPr>
            <a:endParaRPr lang="en-US" altLang="ko-KR"/>
          </a:p>
        </p:txBody>
      </p:sp>
      <p:sp>
        <p:nvSpPr>
          <p:cNvPr id="196003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spcAft>
                <a:spcPct val="0"/>
              </a:spcAft>
              <a:defRPr/>
            </a:pPr>
            <a:endParaRPr lang="en-US" altLang="ko-KR"/>
          </a:p>
        </p:txBody>
      </p:sp>
      <p:sp>
        <p:nvSpPr>
          <p:cNvPr id="196003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spcAft>
                <a:spcPct val="0"/>
              </a:spcAft>
              <a:defRPr/>
            </a:pPr>
            <a:fld id="{B4FB7ACF-9309-47AE-BB5E-49EC12C14F9C}" type="slidenum">
              <a:rPr lang="en-US" altLang="ko-KR"/>
              <a:pPr>
                <a:spcAft>
                  <a:spcPct val="0"/>
                </a:spcAft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q"/>
        <a:defRPr kumimoji="1" sz="2400" b="1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•"/>
        <a:defRPr kumimoji="1" sz="2000" b="1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prstClr val="black">
                  <a:tint val="75000"/>
                </a:prstClr>
              </a:solidFill>
              <a:ea typeface="HY견고딕" pitchFamily="18" charset="-127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prstClr val="black">
                  <a:tint val="75000"/>
                </a:prstClr>
              </a:solidFill>
              <a:ea typeface="HY견고딕" pitchFamily="18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D11F9D-0575-47E1-81D7-C4E74CBB65D3}" type="slidenum">
              <a:rPr kumimoji="1" lang="en-US" altLang="ko-KR">
                <a:solidFill>
                  <a:prstClr val="black">
                    <a:tint val="75000"/>
                  </a:prstClr>
                </a:solidFill>
                <a:ea typeface="HY견고딕" pitchFamily="18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prstClr val="black">
                  <a:tint val="75000"/>
                </a:prstClr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월간,주간\월간\2017년\IMG_07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5842" name="Picture 5" descr="가우시안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90500" y="-285750"/>
            <a:ext cx="93345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4275" name="Rectangle 3"/>
          <p:cNvSpPr>
            <a:spLocks noChangeArrowheads="1"/>
          </p:cNvSpPr>
          <p:nvPr/>
        </p:nvSpPr>
        <p:spPr bwMode="auto">
          <a:xfrm>
            <a:off x="0" y="2405063"/>
            <a:ext cx="9144000" cy="592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Monotype Sorts" pitchFamily="2" charset="2"/>
              <a:buNone/>
              <a:defRPr/>
            </a:pPr>
            <a:endParaRPr kumimoji="1" lang="ko-KR" altLang="en-US" sz="2000" b="1">
              <a:solidFill>
                <a:srgbClr val="003366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619250" y="2060575"/>
            <a:ext cx="54721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1169988" lvl="1" indent="-4572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kumimoji="1" lang="ko-KR" altLang="en-US" sz="6500" b="1" dirty="0">
                <a:solidFill>
                  <a:srgbClr val="333399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건 설 교 통 과</a:t>
            </a:r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5357818" y="0"/>
          <a:ext cx="3048000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</a:tblGrid>
              <a:tr h="720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건설교통과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8" name="Picture 4" descr="D:\중요폴더\Desktop\1493082035781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85784" y="-142900"/>
            <a:ext cx="9429784" cy="7215214"/>
          </a:xfrm>
          <a:prstGeom prst="rect">
            <a:avLst/>
          </a:prstGeom>
          <a:noFill/>
        </p:spPr>
      </p:pic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5786446" y="-142900"/>
          <a:ext cx="3143272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272"/>
              </a:tblGrid>
              <a:tr h="6429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건설교통과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86125"/>
            <a:ext cx="86407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endParaRPr kumimoji="1" lang="en-US" altLang="ko-KR" sz="2400" b="1" ker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6050" y="333375"/>
            <a:ext cx="878363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14282" y="3214686"/>
            <a:ext cx="8712200" cy="3283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10-2. 2/4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분기 도로관리심의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일시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방법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5. 12(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/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서면심의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심의대상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 -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도로구역에서 시설을 신설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개축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변경하는 사업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 -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그밖의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목적으로 도로굴착을 수반하는 공사</a:t>
            </a:r>
            <a:endParaRPr kumimoji="1" lang="en-US" altLang="ko-KR" sz="2400" b="1" kern="0" dirty="0">
              <a:solidFill>
                <a:srgbClr val="00B036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077" name="직사각형 7"/>
          <p:cNvSpPr>
            <a:spLocks noChangeArrowheads="1"/>
          </p:cNvSpPr>
          <p:nvPr/>
        </p:nvSpPr>
        <p:spPr bwMode="auto">
          <a:xfrm>
            <a:off x="214282" y="285729"/>
            <a:ext cx="8463118" cy="33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10-1. 2017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상반기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접도구역 관리실태 점검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일      시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5. 11(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대      상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국도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지방도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점 검 자 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5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대전국토관리청외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4)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점검내용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spc="-150" dirty="0" err="1" smtClean="0">
                <a:latin typeface="HY헤드라인M" pitchFamily="18" charset="-127"/>
                <a:ea typeface="HY헤드라인M" pitchFamily="18" charset="-127"/>
              </a:rPr>
              <a:t>접도구역내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 불법건축물 및 공작물 발생유무 등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86125"/>
            <a:ext cx="86407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endParaRPr kumimoji="1" lang="en-US" altLang="ko-KR" sz="2400" b="1" ker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2844" y="142852"/>
            <a:ext cx="8783638" cy="3094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14282" y="2285992"/>
            <a:ext cx="871220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10-4.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영동역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앞 택시승강장 보수공사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준공일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5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월말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사업비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40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   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승강장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비가림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시설 및 방풍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차단막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보완공사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srgbClr val="00B036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077" name="직사각형 7"/>
          <p:cNvSpPr>
            <a:spLocks noChangeArrowheads="1"/>
          </p:cNvSpPr>
          <p:nvPr/>
        </p:nvSpPr>
        <p:spPr bwMode="auto">
          <a:xfrm>
            <a:off x="142844" y="142853"/>
            <a:ext cx="8534556" cy="2825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10-3.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상반기 가로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보안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등 설치 준공    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준공일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대상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 5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월중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관내일원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179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개소   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사 업 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100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백만원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     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가로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보안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등설치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준공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42844" y="4500570"/>
            <a:ext cx="893603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10-5.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신영장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앞 버스승강장 교체공사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준공일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5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월중순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사업비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38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   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승강장 신설교체 및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비가림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보완공사</a:t>
            </a:r>
            <a:endParaRPr kumimoji="1" lang="en-US" altLang="ko-KR" sz="2400" b="1" kern="0" dirty="0">
              <a:solidFill>
                <a:srgbClr val="00B036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86125"/>
            <a:ext cx="86407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tabLst>
                <a:tab pos="4953000" algn="l"/>
              </a:tabLst>
              <a:defRPr/>
            </a:pPr>
            <a:endParaRPr kumimoji="0" lang="en-US" altLang="ko-KR" sz="2400" b="1" ker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6050" y="333375"/>
            <a:ext cx="878363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0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0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2875" y="3286125"/>
            <a:ext cx="8783638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0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>
              <a:defRPr/>
            </a:pP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179388" y="142852"/>
            <a:ext cx="85693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10-6</a:t>
            </a:r>
            <a:r>
              <a:rPr lang="en-US" altLang="ko-KR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 </a:t>
            </a:r>
            <a:r>
              <a:rPr lang="ko-KR" altLang="en-US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특별교통수단 차량구입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42844" y="142852"/>
            <a:ext cx="84296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kern="0" spc="7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7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기   간 </a:t>
            </a:r>
            <a:r>
              <a:rPr lang="en-US" altLang="ko-KR" sz="2400" b="1" kern="0" spc="7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5</a:t>
            </a:r>
            <a:r>
              <a:rPr lang="ko-KR" altLang="en-US" sz="2400" b="1" kern="0" spc="7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월중순</a:t>
            </a:r>
            <a:endParaRPr lang="en-US" altLang="ko-KR" sz="2400" b="1" kern="0" spc="7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사업비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80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국비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40,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도비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12,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군비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28)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  용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차량구입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대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 ※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구입차량 주민복지과로 관리전환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42844" y="357166"/>
            <a:ext cx="878363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0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0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214282" y="571480"/>
            <a:ext cx="878363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0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0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285720" y="2857496"/>
            <a:ext cx="821537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10-7</a:t>
            </a:r>
            <a:r>
              <a:rPr lang="en-US" altLang="ko-KR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 </a:t>
            </a:r>
            <a:r>
              <a:rPr lang="ko-KR" altLang="en-US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아름다운 </a:t>
            </a:r>
            <a:r>
              <a:rPr lang="ko-KR" altLang="en-US" sz="2800" b="1" kern="0" spc="-15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영동가꾸기</a:t>
            </a:r>
            <a:r>
              <a:rPr lang="ko-KR" altLang="en-US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en-US" altLang="ko-KR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</a:t>
            </a:r>
            <a:r>
              <a:rPr lang="ko-KR" altLang="en-US" sz="2800" b="1" kern="0" spc="-15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금계국식재</a:t>
            </a:r>
            <a:r>
              <a:rPr lang="en-US" altLang="ko-KR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</a:t>
            </a:r>
            <a:r>
              <a:rPr lang="ko-KR" altLang="en-US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사업추진</a:t>
            </a:r>
            <a:endParaRPr lang="en-US" altLang="ko-KR" sz="2800" b="1" kern="0" spc="-15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7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사업기간 </a:t>
            </a:r>
            <a:r>
              <a:rPr lang="en-US" altLang="ko-KR" sz="2400" b="1" kern="0" spc="7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5. 15</a:t>
            </a:r>
            <a:r>
              <a:rPr lang="ko-KR" altLang="en-US" sz="2400" b="1" kern="0" spc="7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까지</a:t>
            </a:r>
            <a:endParaRPr lang="en-US" altLang="ko-KR" sz="2400" b="1" kern="0" spc="7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사업내용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관내 주요도로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및 노원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국도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지방도로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                  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금계국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꽃씨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식재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tabLst>
                <a:tab pos="4953000" algn="l"/>
              </a:tabLst>
              <a:defRPr/>
            </a:pP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tabLst>
                <a:tab pos="4953000" algn="l"/>
              </a:tabLst>
              <a:defRPr/>
            </a:pP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2400" b="1" kern="0" spc="-15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2400" b="1" kern="0" spc="-15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18" name="표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12215293"/>
              </p:ext>
            </p:extLst>
          </p:nvPr>
        </p:nvGraphicFramePr>
        <p:xfrm>
          <a:off x="928662" y="4643446"/>
          <a:ext cx="7286678" cy="1783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0844"/>
                <a:gridCol w="1764143"/>
                <a:gridCol w="1860021"/>
                <a:gridCol w="1821670"/>
              </a:tblGrid>
              <a:tr h="5715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구분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/>
                        <a:t>사업량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완료구간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비고</a:t>
                      </a:r>
                      <a:endParaRPr lang="ko-KR" altLang="en-US" dirty="0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도로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L=416.0km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L=227.7km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55%</a:t>
                      </a:r>
                      <a:endParaRPr lang="ko-KR" altLang="en-US" dirty="0"/>
                    </a:p>
                  </a:txBody>
                  <a:tcPr/>
                </a:tc>
              </a:tr>
              <a:tr h="549688">
                <a:tc>
                  <a:txBody>
                    <a:bodyPr/>
                    <a:lstStyle/>
                    <a:p>
                      <a:pPr lvl="1" algn="l" latinLnBrk="1"/>
                      <a:r>
                        <a:rPr lang="en-US" altLang="ko-KR" dirty="0" smtClean="0"/>
                        <a:t>  </a:t>
                      </a:r>
                      <a:r>
                        <a:rPr lang="ko-KR" altLang="en-US" dirty="0" smtClean="0"/>
                        <a:t>노원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A=93,964</a:t>
                      </a:r>
                      <a:r>
                        <a:rPr lang="ko-KR" altLang="en-US" dirty="0" smtClean="0"/>
                        <a:t>㎡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/>
                        <a:t>A=70,463</a:t>
                      </a:r>
                      <a:r>
                        <a:rPr lang="ko-KR" altLang="en-US" dirty="0" smtClean="0"/>
                        <a:t>㎡</a:t>
                      </a:r>
                    </a:p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75%</a:t>
                      </a:r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86125"/>
            <a:ext cx="86407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tabLst>
                <a:tab pos="4953000" algn="l"/>
              </a:tabLst>
              <a:defRPr/>
            </a:pPr>
            <a:endParaRPr kumimoji="0" lang="en-US" altLang="ko-KR" sz="2400" b="1" ker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6050" y="333375"/>
            <a:ext cx="878363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0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0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2875" y="3286125"/>
            <a:ext cx="8783638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0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>
              <a:defRPr/>
            </a:pPr>
            <a:endParaRPr lang="ko-KR" altLang="en-US" dirty="0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42844" y="357166"/>
            <a:ext cx="878363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0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0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214282" y="571481"/>
            <a:ext cx="878363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0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0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785786" y="928673"/>
          <a:ext cx="7786742" cy="16430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9931"/>
                <a:gridCol w="1932623"/>
                <a:gridCol w="2912150"/>
                <a:gridCol w="942038"/>
              </a:tblGrid>
              <a:tr h="43815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 smtClean="0"/>
                        <a:t>일    시</a:t>
                      </a:r>
                      <a:endParaRPr lang="ko-KR" altLang="en-US" sz="18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지구명</a:t>
                      </a:r>
                      <a:endParaRPr lang="ko-KR" altLang="en-US" sz="18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 smtClean="0"/>
                        <a:t>내    용</a:t>
                      </a:r>
                      <a:endParaRPr lang="ko-KR" altLang="en-US" sz="18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 smtClean="0"/>
                        <a:t>차수</a:t>
                      </a:r>
                      <a:endParaRPr lang="ko-KR" altLang="en-US" sz="18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</a:tr>
              <a:tr h="4016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5. 2.(</a:t>
                      </a:r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화</a:t>
                      </a:r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18:00</a:t>
                      </a:r>
                      <a:endParaRPr lang="ko-KR" altLang="en-US" sz="16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b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황간면</a:t>
                      </a:r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600" b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마산리</a:t>
                      </a:r>
                      <a:endParaRPr lang="ko-KR" altLang="en-US" sz="16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마을발전과제 심화 포럼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4</a:t>
                      </a:r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차</a:t>
                      </a:r>
                      <a:endParaRPr lang="ko-KR" altLang="en-US" sz="16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</a:tr>
              <a:tr h="4016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5. 2.(</a:t>
                      </a:r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화</a:t>
                      </a:r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19:00</a:t>
                      </a:r>
                      <a:endParaRPr lang="ko-KR" altLang="en-US" sz="16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황간면</a:t>
                      </a:r>
                      <a:endParaRPr lang="ko-KR" altLang="en-US" sz="16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dirty="0" smtClean="0">
                          <a:latin typeface="+mn-lt"/>
                          <a:ea typeface="HY헤드라인M" pitchFamily="18" charset="-127"/>
                        </a:rPr>
                        <a:t>세부사업 발굴 포럼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4</a:t>
                      </a:r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차</a:t>
                      </a:r>
                      <a:endParaRPr lang="ko-KR" altLang="en-US" sz="16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  <a:tr h="4016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5. 9.(</a:t>
                      </a:r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화</a:t>
                      </a:r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19:00</a:t>
                      </a:r>
                      <a:endParaRPr lang="ko-KR" altLang="en-US" sz="16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황간면</a:t>
                      </a:r>
                      <a:endParaRPr lang="ko-KR" altLang="en-US" sz="16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세부사업 검토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5</a:t>
                      </a:r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차</a:t>
                      </a:r>
                      <a:endParaRPr lang="ko-KR" altLang="en-US" sz="16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17" name="직사각형 16"/>
          <p:cNvSpPr/>
          <p:nvPr/>
        </p:nvSpPr>
        <p:spPr>
          <a:xfrm>
            <a:off x="142844" y="285728"/>
            <a:ext cx="83582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10-8</a:t>
            </a:r>
            <a:r>
              <a:rPr lang="en-US" altLang="ko-KR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 </a:t>
            </a:r>
            <a:r>
              <a:rPr lang="ko-KR" altLang="en-US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농산어촌개발사업 준비지구 현장포럼</a:t>
            </a:r>
            <a:endParaRPr lang="en-US" altLang="ko-KR" sz="28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79388" y="3429000"/>
            <a:ext cx="856932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10-9</a:t>
            </a:r>
            <a:r>
              <a:rPr lang="en-US" altLang="ko-KR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 2017</a:t>
            </a:r>
            <a:r>
              <a:rPr lang="ko-KR" altLang="en-US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</a:t>
            </a:r>
            <a:r>
              <a:rPr lang="ko-KR" altLang="en-US" sz="2800" b="1" kern="0" spc="-15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공기관대행</a:t>
            </a:r>
            <a:r>
              <a:rPr lang="ko-KR" altLang="en-US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사업 시행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7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 업  대 상 </a:t>
            </a:r>
            <a:r>
              <a:rPr lang="en-US" altLang="ko-KR" sz="2400" b="1" kern="0" spc="7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spc="7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매곡면</a:t>
            </a:r>
            <a:r>
              <a:rPr lang="ko-KR" altLang="en-US" sz="2400" b="1" kern="0" spc="7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spc="7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농촌중심지활성화사업</a:t>
            </a:r>
            <a:r>
              <a:rPr lang="ko-KR" altLang="en-US" sz="2400" b="1" kern="0" spc="7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외 </a:t>
            </a:r>
            <a:r>
              <a:rPr lang="en-US" altLang="ko-KR" sz="2400" b="1" kern="0" spc="7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5</a:t>
            </a:r>
            <a:r>
              <a:rPr lang="ko-KR" altLang="en-US" sz="2400" b="1" kern="0" spc="7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건</a:t>
            </a:r>
            <a:endParaRPr lang="en-US" altLang="ko-KR" sz="2400" b="1" kern="0" spc="7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7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   업   비  </a:t>
            </a:r>
            <a:r>
              <a:rPr lang="en-US" altLang="ko-KR" sz="2400" b="1" kern="0" spc="7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13,784</a:t>
            </a:r>
            <a:r>
              <a:rPr lang="ko-KR" altLang="en-US" sz="2400" b="1" kern="0" spc="7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kern="0" spc="7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7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보조금신청  </a:t>
            </a:r>
            <a:r>
              <a:rPr lang="en-US" altLang="ko-KR" sz="2400" b="1" kern="0" spc="7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5. 4.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86125"/>
            <a:ext cx="86407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tabLst>
                <a:tab pos="4953000" algn="l"/>
              </a:tabLst>
              <a:defRPr/>
            </a:pPr>
            <a:endParaRPr kumimoji="0" lang="en-US" altLang="ko-KR" sz="2400" b="1" ker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2875" y="3286125"/>
            <a:ext cx="8783638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0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>
              <a:defRPr/>
            </a:pPr>
            <a:endParaRPr lang="ko-KR" altLang="en-US" dirty="0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42844" y="357166"/>
            <a:ext cx="878363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0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0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214282" y="571481"/>
            <a:ext cx="878363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0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0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79388" y="285728"/>
            <a:ext cx="8569325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kumimoji="0"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10-10</a:t>
            </a:r>
            <a:r>
              <a:rPr kumimoji="0" lang="en-US" altLang="ko-KR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 </a:t>
            </a:r>
            <a:r>
              <a:rPr kumimoji="0" lang="ko-KR" altLang="en-US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기타업무추진</a:t>
            </a:r>
            <a:endParaRPr kumimoji="0" lang="ko-KR" altLang="en-US" sz="2800" b="1" kern="0" spc="-15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군도 확 </a:t>
            </a:r>
            <a:r>
              <a:rPr kumimoji="0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포장사업 추진                </a:t>
            </a:r>
            <a:r>
              <a:rPr kumimoji="0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2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건</a:t>
            </a:r>
            <a:r>
              <a:rPr kumimoji="0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/3.0KM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도로유지보수 및 교량가설 사업추진 </a:t>
            </a:r>
            <a:r>
              <a:rPr kumimoji="0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5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건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농어촌도로 확 </a:t>
            </a:r>
            <a:r>
              <a:rPr kumimoji="0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포장사업 추진       </a:t>
            </a:r>
            <a:r>
              <a:rPr kumimoji="0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8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건 </a:t>
            </a:r>
            <a:r>
              <a:rPr kumimoji="0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/6.3KM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공공시설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도로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수해복구 사업추진   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1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건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/0.4KM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농촌중심지활성화사업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추진            </a:t>
            </a:r>
            <a:r>
              <a:rPr kumimoji="0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4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건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창조적마을만들기사업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추진            </a:t>
            </a:r>
            <a:r>
              <a:rPr kumimoji="0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8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건</a:t>
            </a:r>
            <a:endParaRPr kumimoji="0"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도로점용업무추진                         </a:t>
            </a:r>
            <a:r>
              <a:rPr kumimoji="0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수시</a:t>
            </a:r>
            <a:endParaRPr kumimoji="0"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노상적치물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계도                          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수시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가로보안등 민원처리                     </a:t>
            </a:r>
            <a:r>
              <a:rPr kumimoji="0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수리</a:t>
            </a:r>
            <a:endParaRPr kumimoji="0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07950" y="3214688"/>
            <a:ext cx="8856663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eaLnBrk="0" hangingPunct="0">
              <a:lnSpc>
                <a:spcPts val="4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</a:t>
            </a:r>
          </a:p>
          <a:p>
            <a:pPr marL="914400" lvl="1" indent="-457200" eaLnBrk="0" hangingPunct="0">
              <a:lnSpc>
                <a:spcPts val="4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B036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 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79388" y="548680"/>
            <a:ext cx="8964612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14350" indent="-45720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</a:t>
            </a:r>
            <a:r>
              <a:rPr lang="en-US" altLang="ko-KR" sz="2800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</a:t>
            </a:r>
            <a:r>
              <a:rPr lang="ko-KR" altLang="en-US" sz="2800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공무원 </a:t>
            </a:r>
            <a:r>
              <a:rPr lang="ko-KR" altLang="en-US" sz="2800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팀별</a:t>
            </a:r>
            <a:r>
              <a:rPr lang="ko-KR" altLang="en-US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전입실적  </a:t>
            </a:r>
            <a:r>
              <a:rPr lang="ko-KR" altLang="en-US" sz="2800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보고</a:t>
            </a:r>
            <a:r>
              <a:rPr lang="en-US" altLang="ko-KR" sz="2800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endParaRPr lang="ko-KR" altLang="en-US" sz="2550" kern="0" spc="-1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현재 전입실적</a:t>
            </a:r>
            <a:r>
              <a:rPr lang="en-US" altLang="ko-KR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en-US" altLang="ko-KR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2017.4.27</a:t>
            </a:r>
            <a:r>
              <a:rPr lang="ko-KR" altLang="en-US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일</a:t>
            </a:r>
            <a:r>
              <a:rPr lang="en-US" altLang="ko-KR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현재</a:t>
            </a:r>
            <a:r>
              <a:rPr lang="en-US" altLang="ko-KR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000" kern="0" spc="-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                                                                                                      </a:t>
            </a:r>
            <a:r>
              <a:rPr lang="en-US" altLang="ko-KR" sz="1400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                          </a:t>
            </a: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단위 </a:t>
            </a: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 </a:t>
            </a:r>
            <a:r>
              <a:rPr lang="ko-KR" altLang="en-US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000" kern="0" spc="-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000" kern="0" spc="-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kern="0" dirty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755577" y="2060848"/>
          <a:ext cx="8064896" cy="3158420"/>
        </p:xfrm>
        <a:graphic>
          <a:graphicData uri="http://schemas.openxmlformats.org/drawingml/2006/table">
            <a:tbl>
              <a:tblPr firstRow="1" bandRow="1"/>
              <a:tblGrid>
                <a:gridCol w="1758556"/>
                <a:gridCol w="1595920"/>
                <a:gridCol w="1595920"/>
                <a:gridCol w="1676868"/>
                <a:gridCol w="1437632"/>
              </a:tblGrid>
              <a:tr h="433295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팀명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err="1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팀원수</a:t>
                      </a:r>
                      <a:endParaRPr lang="ko-KR" altLang="en-US" sz="1800" dirty="0">
                        <a:solidFill>
                          <a:schemeClr val="bg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전입인원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추진율</a:t>
                      </a:r>
                      <a:r>
                        <a:rPr lang="en-US" altLang="ko-KR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(%)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545025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계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14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70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450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건설관리팀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6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50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450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교통팀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4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4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100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450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도로팀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4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75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450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농촌개발팀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6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4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66.6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9388" y="548853"/>
            <a:ext cx="8964612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1435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</a:t>
            </a:r>
            <a:r>
              <a:rPr lang="en-US" altLang="ko-KR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</a:t>
            </a:r>
            <a:r>
              <a:rPr lang="ko-KR" altLang="en-US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공무원 </a:t>
            </a:r>
            <a:r>
              <a:rPr lang="ko-KR" altLang="en-US" sz="2800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팀별</a:t>
            </a:r>
            <a:r>
              <a:rPr lang="ko-KR" altLang="en-US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전입실적  보고</a:t>
            </a:r>
            <a:r>
              <a:rPr lang="en-US" altLang="ko-KR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endParaRPr lang="ko-KR" altLang="en-US" sz="2550" kern="0" spc="-1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향후 추진대책 </a:t>
            </a:r>
            <a:endParaRPr lang="en-US" altLang="ko-KR" sz="2400" kern="0" dirty="0" smtClean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❍ </a:t>
            </a:r>
            <a:r>
              <a:rPr lang="ko-KR" altLang="en-US" sz="2400" dirty="0" err="1" smtClean="0">
                <a:latin typeface="HY헤드라인M" pitchFamily="18" charset="-127"/>
                <a:ea typeface="HY헤드라인M" pitchFamily="18" charset="-127"/>
              </a:rPr>
              <a:t>건설관리팀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전기업체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dirty="0" err="1" smtClean="0">
                <a:latin typeface="HY헤드라인M" pitchFamily="18" charset="-127"/>
                <a:ea typeface="HY헤드라인M" pitchFamily="18" charset="-127"/>
              </a:rPr>
              <a:t>전문건설업등록시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 주소이전 독려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      </a:t>
            </a:r>
            <a:endParaRPr lang="ko-KR" altLang="en-US" sz="2400" dirty="0" smtClean="0">
              <a:latin typeface="HY헤드라인M" pitchFamily="18" charset="-127"/>
              <a:ea typeface="HY헤드라인M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    ❍ </a:t>
            </a:r>
            <a:r>
              <a:rPr lang="ko-KR" altLang="en-US" sz="2400" dirty="0" err="1" smtClean="0">
                <a:latin typeface="HY헤드라인M" pitchFamily="18" charset="-127"/>
                <a:ea typeface="HY헤드라인M" pitchFamily="18" charset="-127"/>
              </a:rPr>
              <a:t>교통팀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운수업체 전화 독려</a:t>
            </a:r>
          </a:p>
          <a:p>
            <a:pPr fontAlgn="base">
              <a:lnSpc>
                <a:spcPct val="150000"/>
              </a:lnSpc>
            </a:pP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    ❍ </a:t>
            </a:r>
            <a:r>
              <a:rPr lang="ko-KR" altLang="en-US" sz="2400" dirty="0" err="1" smtClean="0">
                <a:latin typeface="HY헤드라인M" pitchFamily="18" charset="-127"/>
                <a:ea typeface="HY헤드라인M" pitchFamily="18" charset="-127"/>
              </a:rPr>
              <a:t>도로팀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도로공사 현장사무실 직원 주소이전독려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      </a:t>
            </a:r>
            <a:endParaRPr lang="ko-KR" altLang="en-US" sz="2400" dirty="0" smtClean="0">
              <a:latin typeface="HY헤드라인M" pitchFamily="18" charset="-127"/>
              <a:ea typeface="HY헤드라인M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    ❍ 농촌개발팀 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dirty="0" err="1" smtClean="0">
                <a:latin typeface="HY헤드라인M" pitchFamily="18" charset="-127"/>
                <a:ea typeface="HY헤드라인M" pitchFamily="18" charset="-127"/>
              </a:rPr>
              <a:t>전원마을조성지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설계지구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sz="2400" dirty="0" err="1" smtClean="0">
                <a:latin typeface="HY헤드라인M" pitchFamily="18" charset="-127"/>
                <a:ea typeface="HY헤드라인M" pitchFamily="18" charset="-127"/>
              </a:rPr>
              <a:t>주소이전토록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 독려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조화">
  <a:themeElements>
    <a:clrScheme name="2_조화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조화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lnDef>
  </a:objectDefaults>
  <a:extraClrSchemeLst>
    <a:extraClrScheme>
      <a:clrScheme name="2_조화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</TotalTime>
  <Words>483</Words>
  <Application>Microsoft Office PowerPoint</Application>
  <PresentationFormat>화면 슬라이드 쇼(4:3)</PresentationFormat>
  <Paragraphs>127</Paragraphs>
  <Slides>8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3</vt:i4>
      </vt:variant>
      <vt:variant>
        <vt:lpstr>슬라이드 제목</vt:lpstr>
      </vt:variant>
      <vt:variant>
        <vt:i4>8</vt:i4>
      </vt:variant>
    </vt:vector>
  </HeadingPairs>
  <TitlesOfParts>
    <vt:vector size="11" baseType="lpstr">
      <vt:lpstr>Office 테마</vt:lpstr>
      <vt:lpstr>2_조화</vt:lpstr>
      <vt:lpstr>1_Office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owner</dc:creator>
  <cp:lastModifiedBy>owner</cp:lastModifiedBy>
  <cp:revision>128</cp:revision>
  <dcterms:created xsi:type="dcterms:W3CDTF">2015-07-30T06:34:38Z</dcterms:created>
  <dcterms:modified xsi:type="dcterms:W3CDTF">2017-04-27T04:42:40Z</dcterms:modified>
</cp:coreProperties>
</file>