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87741" r:id="rId1"/>
  </p:sldMasterIdLst>
  <p:notesMasterIdLst>
    <p:notesMasterId r:id="rId7"/>
  </p:notesMasterIdLst>
  <p:handoutMasterIdLst>
    <p:handoutMasterId r:id="rId8"/>
  </p:handoutMasterIdLst>
  <p:sldIdLst>
    <p:sldId id="264" r:id="rId2"/>
    <p:sldId id="268" r:id="rId3"/>
    <p:sldId id="266" r:id="rId4"/>
    <p:sldId id="269" r:id="rId5"/>
    <p:sldId id="270" r:id="rId6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B0D"/>
    <a:srgbClr val="00B036"/>
    <a:srgbClr val="0000FF"/>
    <a:srgbClr val="0000CC"/>
    <a:srgbClr val="FFFF00"/>
    <a:srgbClr val="3399FF"/>
    <a:srgbClr val="87EB23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212" autoAdjust="0"/>
  </p:normalViewPr>
  <p:slideViewPr>
    <p:cSldViewPr>
      <p:cViewPr varScale="1">
        <p:scale>
          <a:sx n="101" d="100"/>
          <a:sy n="101" d="100"/>
        </p:scale>
        <p:origin x="282" y="126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05" tIns="45388" rIns="90805" bIns="45388" numCol="1" anchor="t" anchorCtr="0" compatLnSpc="1">
            <a:prstTxWarp prst="textNoShape">
              <a:avLst/>
            </a:prstTxWarp>
          </a:bodyPr>
          <a:lstStyle>
            <a:lvl1pPr algn="l" defTabSz="880616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43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05" tIns="45388" rIns="90805" bIns="45388" numCol="1" anchor="t" anchorCtr="0" compatLnSpc="1">
            <a:prstTxWarp prst="textNoShape">
              <a:avLst/>
            </a:prstTxWarp>
          </a:bodyPr>
          <a:lstStyle>
            <a:lvl1pPr algn="r" defTabSz="880616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9444043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05" tIns="45388" rIns="90805" bIns="45388" numCol="1" anchor="b" anchorCtr="0" compatLnSpc="1">
            <a:prstTxWarp prst="textNoShape">
              <a:avLst/>
            </a:prstTxWarp>
          </a:bodyPr>
          <a:lstStyle>
            <a:lvl1pPr algn="l" defTabSz="880616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43" y="9444043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05" tIns="45388" rIns="90805" bIns="45388" numCol="1" anchor="b" anchorCtr="0" compatLnSpc="1">
            <a:prstTxWarp prst="textNoShape">
              <a:avLst/>
            </a:prstTxWarp>
          </a:bodyPr>
          <a:lstStyle>
            <a:lvl1pPr algn="r" defTabSz="880616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69F67CB-659C-4309-B2A8-866E5C38A3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92002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05" tIns="45388" rIns="90805" bIns="45388" numCol="1" anchor="t" anchorCtr="0" compatLnSpc="1">
            <a:prstTxWarp prst="textNoShape">
              <a:avLst/>
            </a:prstTxWarp>
          </a:bodyPr>
          <a:lstStyle>
            <a:lvl1pPr algn="l" defTabSz="880616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43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05" tIns="45388" rIns="90805" bIns="45388" numCol="1" anchor="t" anchorCtr="0" compatLnSpc="1">
            <a:prstTxWarp prst="textNoShape">
              <a:avLst/>
            </a:prstTxWarp>
          </a:bodyPr>
          <a:lstStyle>
            <a:lvl1pPr algn="r" defTabSz="880616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9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05" tIns="45388" rIns="90805" bIns="453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444043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05" tIns="45388" rIns="90805" bIns="45388" numCol="1" anchor="b" anchorCtr="0" compatLnSpc="1">
            <a:prstTxWarp prst="textNoShape">
              <a:avLst/>
            </a:prstTxWarp>
          </a:bodyPr>
          <a:lstStyle>
            <a:lvl1pPr algn="l" defTabSz="880616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43" y="9444043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05" tIns="45388" rIns="90805" bIns="45388" numCol="1" anchor="b" anchorCtr="0" compatLnSpc="1">
            <a:prstTxWarp prst="textNoShape">
              <a:avLst/>
            </a:prstTxWarp>
          </a:bodyPr>
          <a:lstStyle>
            <a:lvl1pPr algn="r" defTabSz="880616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916DECF0-2C66-40E0-8FE2-BBB1406BEB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112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C966E-3D64-47BC-A63D-0AF0633FC9F4}" type="datetimeFigureOut">
              <a:rPr lang="ko-KR" altLang="en-US"/>
              <a:pPr>
                <a:defRPr/>
              </a:pPr>
              <a:t>2021-10-29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2C5A-FDE2-4540-84DB-892FA434719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8BC3-0C3A-461D-A4B3-0CD536C9397F}" type="datetimeFigureOut">
              <a:rPr lang="ko-KR" altLang="en-US"/>
              <a:pPr>
                <a:defRPr/>
              </a:pPr>
              <a:t>2021-10-29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98F8-8EEC-4670-B5E6-717B3E00C2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D0DB-53FA-4913-8784-83989C897EFC}" type="datetimeFigureOut">
              <a:rPr lang="ko-KR" altLang="en-US"/>
              <a:pPr>
                <a:defRPr/>
              </a:pPr>
              <a:t>2021-10-29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52F9-AB62-4F65-9B1C-F0D07F7C774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125B6-FAAF-47AB-BCCC-5FA301A3E56E}" type="datetimeFigureOut">
              <a:rPr lang="ko-KR" altLang="en-US"/>
              <a:pPr>
                <a:defRPr/>
              </a:pPr>
              <a:t>2021-10-29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B6FC-3546-48F4-993A-D9CFE42ADE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427F7-04D6-45A1-9120-246A2D743671}" type="datetimeFigureOut">
              <a:rPr lang="ko-KR" altLang="en-US"/>
              <a:pPr>
                <a:defRPr/>
              </a:pPr>
              <a:t>2021-10-29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337B-79E0-430E-BAE7-6FAFD44CFF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3449B-9A91-4985-A642-5928A7813A6F}" type="datetimeFigureOut">
              <a:rPr lang="ko-KR" altLang="en-US"/>
              <a:pPr>
                <a:defRPr/>
              </a:pPr>
              <a:t>2021-10-29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91F3-B1AD-4BC2-B00E-FB951FF368B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783C6-A272-4525-8A43-004105669E55}" type="datetimeFigureOut">
              <a:rPr lang="ko-KR" altLang="en-US"/>
              <a:pPr>
                <a:defRPr/>
              </a:pPr>
              <a:t>2021-10-29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ECEE-CADE-465C-93FF-B8B06A62DED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9573B-7C87-4B27-BC49-1D89C917A217}" type="datetimeFigureOut">
              <a:rPr lang="ko-KR" altLang="en-US"/>
              <a:pPr>
                <a:defRPr/>
              </a:pPr>
              <a:t>2021-10-29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1ED7A-D37E-4BFD-BE4C-CCCCECB5C4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24DA6-9094-4140-9BEB-7CADA31D0DA9}" type="datetimeFigureOut">
              <a:rPr lang="ko-KR" altLang="en-US"/>
              <a:pPr>
                <a:defRPr/>
              </a:pPr>
              <a:t>2021-10-29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F48C-625B-47AF-97E6-6C50AB2EBB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49554-C5DE-477D-A86C-80B399FB3E63}" type="datetimeFigureOut">
              <a:rPr lang="ko-KR" altLang="en-US"/>
              <a:pPr>
                <a:defRPr/>
              </a:pPr>
              <a:t>2021-10-29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9A4DB-4501-4413-B1BC-517DE00DF8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C616-3976-4CB5-9F41-41C7602BD7BC}" type="datetimeFigureOut">
              <a:rPr lang="ko-KR" altLang="en-US"/>
              <a:pPr>
                <a:defRPr/>
              </a:pPr>
              <a:t>2021-10-29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C4350-5CCA-411E-AE16-8B273E79CBE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BFB79EC-06AF-4193-A9D1-9848AA7A12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9193" r:id="rId1"/>
    <p:sldLayoutId id="2147589194" r:id="rId2"/>
    <p:sldLayoutId id="2147589195" r:id="rId3"/>
    <p:sldLayoutId id="2147589196" r:id="rId4"/>
    <p:sldLayoutId id="2147589197" r:id="rId5"/>
    <p:sldLayoutId id="2147589198" r:id="rId6"/>
    <p:sldLayoutId id="2147589199" r:id="rId7"/>
    <p:sldLayoutId id="2147589200" r:id="rId8"/>
    <p:sldLayoutId id="2147589201" r:id="rId9"/>
    <p:sldLayoutId id="2147589202" r:id="rId10"/>
    <p:sldLayoutId id="214758920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43" y="0"/>
            <a:ext cx="9153443" cy="6858000"/>
          </a:xfrm>
          <a:prstGeom prst="rect">
            <a:avLst/>
          </a:prstGeom>
        </p:spPr>
      </p:pic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591956"/>
              </p:ext>
            </p:extLst>
          </p:nvPr>
        </p:nvGraphicFramePr>
        <p:xfrm>
          <a:off x="6804248" y="0"/>
          <a:ext cx="233975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44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힐링사업소</a:t>
                      </a:r>
                      <a:endParaRPr lang="ko-KR" altLang="en-US" sz="3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551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9512" y="332656"/>
            <a:ext cx="9070022" cy="118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-1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가을철 농촌일손돕기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사과따기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2021. 11.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.(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심천면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각계리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힐링사업소장 외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9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79512" y="1700808"/>
            <a:ext cx="9070022" cy="1625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-2.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웰니스단지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일라이트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숙박시설 시범 운영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2021. 11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 중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/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관내 공무원 대상 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정식 개장 전 시범운영을 통한 사전 점검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79512" y="3512158"/>
            <a:ext cx="87484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-3.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과일나라테마공원 연결도로 구축사업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□ 사  업  량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도로개설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L=0.89km (B=11~12m)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□ 사  업  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: 3,764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□ 내  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공사 준공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준공예정일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21. 11. 27.)</a:t>
            </a:r>
          </a:p>
        </p:txBody>
      </p:sp>
    </p:spTree>
    <p:extLst>
      <p:ext uri="{BB962C8B-B14F-4D97-AF65-F5344CB8AC3E}">
        <p14:creationId xmlns:p14="http://schemas.microsoft.com/office/powerpoint/2010/main" val="1972602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3590" y="21771"/>
            <a:ext cx="90700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-4.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힐링관광지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주요사업 추진현황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426517"/>
              </p:ext>
            </p:extLst>
          </p:nvPr>
        </p:nvGraphicFramePr>
        <p:xfrm>
          <a:off x="193162" y="980728"/>
          <a:ext cx="8698934" cy="5400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9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7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47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01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95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-150" dirty="0" smtClean="0"/>
                        <a:t>사 업 명</a:t>
                      </a:r>
                      <a:endParaRPr lang="ko-KR" altLang="en-US" sz="15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-150" dirty="0" smtClean="0"/>
                        <a:t>사업규모</a:t>
                      </a:r>
                      <a:endParaRPr lang="ko-KR" altLang="en-US" sz="15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-150" dirty="0" smtClean="0"/>
                        <a:t>사업비</a:t>
                      </a:r>
                      <a:endParaRPr lang="en-US" altLang="ko-KR" sz="1500" spc="-150" dirty="0" smtClean="0"/>
                    </a:p>
                    <a:p>
                      <a:pPr algn="ctr" latinLnBrk="1"/>
                      <a:r>
                        <a:rPr lang="en-US" altLang="ko-KR" sz="1500" spc="-150" dirty="0" smtClean="0"/>
                        <a:t>(</a:t>
                      </a:r>
                      <a:r>
                        <a:rPr lang="ko-KR" altLang="en-US" sz="1500" spc="-150" dirty="0" err="1" smtClean="0"/>
                        <a:t>백만원</a:t>
                      </a:r>
                      <a:r>
                        <a:rPr lang="en-US" altLang="ko-KR" sz="1500" spc="-150" dirty="0" smtClean="0"/>
                        <a:t>)</a:t>
                      </a:r>
                      <a:endParaRPr lang="ko-KR" altLang="en-US" sz="15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-150" dirty="0" smtClean="0"/>
                        <a:t>추진현황</a:t>
                      </a:r>
                      <a:endParaRPr lang="ko-KR" altLang="en-US" sz="15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-150" dirty="0" err="1" smtClean="0"/>
                        <a:t>공정율</a:t>
                      </a:r>
                      <a:endParaRPr lang="en-US" altLang="ko-KR" sz="1500" spc="-150" dirty="0" smtClean="0"/>
                    </a:p>
                    <a:p>
                      <a:pPr algn="ctr" latinLnBrk="1"/>
                      <a:r>
                        <a:rPr lang="en-US" altLang="ko-KR" sz="1500" spc="-150" dirty="0" smtClean="0"/>
                        <a:t>(%)</a:t>
                      </a:r>
                      <a:endParaRPr lang="ko-KR" altLang="en-US" sz="1500" spc="-1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5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0" dirty="0" smtClean="0"/>
                        <a:t>레인보우 </a:t>
                      </a:r>
                      <a:r>
                        <a:rPr lang="ko-KR" altLang="en-US" sz="1500" spc="0" dirty="0" err="1" smtClean="0"/>
                        <a:t>힐링센터</a:t>
                      </a:r>
                      <a:r>
                        <a:rPr lang="ko-KR" altLang="en-US" sz="1500" spc="0" dirty="0" smtClean="0"/>
                        <a:t> 건립사업</a:t>
                      </a:r>
                      <a:endParaRPr lang="en-US" altLang="ko-KR" sz="1500" b="1" spc="0" dirty="0" smtClean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spc="0" dirty="0" smtClean="0"/>
                        <a:t>A=4,041㎡</a:t>
                      </a:r>
                      <a:endParaRPr lang="ko-KR" altLang="en-US" sz="1500" b="1" spc="0" dirty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 smtClean="0"/>
                        <a:t>15,300</a:t>
                      </a:r>
                      <a:endParaRPr lang="ko-KR" altLang="en-US" sz="1600" b="1" spc="0" dirty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0" dirty="0" smtClean="0"/>
                        <a:t>건설</a:t>
                      </a:r>
                      <a:r>
                        <a:rPr lang="en-US" altLang="ko-KR" sz="1500" spc="0" dirty="0" smtClean="0"/>
                        <a:t>, </a:t>
                      </a:r>
                      <a:r>
                        <a:rPr lang="ko-KR" altLang="en-US" sz="1500" spc="0" dirty="0" smtClean="0"/>
                        <a:t>설비</a:t>
                      </a:r>
                      <a:r>
                        <a:rPr lang="en-US" altLang="ko-KR" sz="1500" spc="0" dirty="0" smtClean="0"/>
                        <a:t>,</a:t>
                      </a:r>
                      <a:r>
                        <a:rPr lang="en-US" altLang="ko-KR" sz="1500" spc="0" baseline="0" dirty="0" smtClean="0"/>
                        <a:t> </a:t>
                      </a:r>
                      <a:r>
                        <a:rPr lang="ko-KR" altLang="en-US" sz="1500" spc="0" baseline="0" dirty="0" smtClean="0"/>
                        <a:t>전기</a:t>
                      </a:r>
                      <a:r>
                        <a:rPr lang="en-US" altLang="ko-KR" sz="1500" spc="0" baseline="0" dirty="0" smtClean="0"/>
                        <a:t>, </a:t>
                      </a:r>
                      <a:r>
                        <a:rPr lang="ko-KR" altLang="en-US" sz="1500" spc="0" baseline="0" dirty="0" smtClean="0"/>
                        <a:t>통신</a:t>
                      </a:r>
                      <a:r>
                        <a:rPr lang="en-US" altLang="ko-KR" sz="1500" spc="0" baseline="0" dirty="0" smtClean="0"/>
                        <a:t>, </a:t>
                      </a:r>
                      <a:r>
                        <a:rPr lang="ko-KR" altLang="en-US" sz="1500" spc="0" baseline="0" dirty="0" smtClean="0"/>
                        <a:t>소방 공사추진</a:t>
                      </a:r>
                      <a:endParaRPr lang="ko-KR" altLang="en-US" sz="1500" b="1" spc="0" dirty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spc="0" dirty="0" smtClean="0"/>
                        <a:t>92</a:t>
                      </a:r>
                      <a:endParaRPr lang="ko-KR" altLang="en-US" sz="1500" b="1" spc="0" dirty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6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0" dirty="0" smtClean="0"/>
                        <a:t>과일나라테마공원 연결도로 개설</a:t>
                      </a:r>
                      <a:endParaRPr lang="ko-KR" altLang="en-US" sz="1500" b="1" spc="0" dirty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0" dirty="0" smtClean="0"/>
                        <a:t>도로 </a:t>
                      </a:r>
                      <a:r>
                        <a:rPr lang="en-US" altLang="ko-KR" sz="1500" spc="0" dirty="0" smtClean="0"/>
                        <a:t>L=1.0km</a:t>
                      </a:r>
                      <a:endParaRPr lang="ko-KR" altLang="en-US" sz="1500" b="1" spc="0" dirty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 smtClean="0"/>
                        <a:t>4,600</a:t>
                      </a:r>
                      <a:endParaRPr lang="ko-KR" altLang="en-US" sz="1600" b="1" spc="0" dirty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0" dirty="0" smtClean="0"/>
                        <a:t>토공 및 </a:t>
                      </a:r>
                      <a:r>
                        <a:rPr lang="ko-KR" altLang="en-US" sz="1500" spc="0" dirty="0" err="1" smtClean="0"/>
                        <a:t>오수공</a:t>
                      </a:r>
                      <a:endParaRPr lang="ko-KR" altLang="en-US" sz="1500" b="1" spc="0" dirty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spc="0" dirty="0" smtClean="0"/>
                        <a:t>93</a:t>
                      </a:r>
                      <a:endParaRPr lang="ko-KR" altLang="en-US" sz="1500" b="1" spc="0" dirty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95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0" dirty="0" err="1" smtClean="0"/>
                        <a:t>힐링관광지</a:t>
                      </a:r>
                      <a:r>
                        <a:rPr lang="ko-KR" altLang="en-US" sz="1500" spc="0" dirty="0" smtClean="0"/>
                        <a:t> 순환도로 확장공사</a:t>
                      </a:r>
                      <a:endParaRPr lang="en-US" altLang="ko-KR" sz="1500" spc="0" dirty="0" smtClean="0"/>
                    </a:p>
                    <a:p>
                      <a:pPr algn="ctr" latinLnBrk="1"/>
                      <a:r>
                        <a:rPr lang="en-US" altLang="ko-KR" sz="1500" spc="0" dirty="0" smtClean="0"/>
                        <a:t>(</a:t>
                      </a:r>
                      <a:r>
                        <a:rPr lang="ko-KR" altLang="en-US" sz="1500" spc="0" dirty="0" err="1" smtClean="0"/>
                        <a:t>부체도로</a:t>
                      </a:r>
                      <a:r>
                        <a:rPr lang="en-US" altLang="ko-KR" sz="1500" spc="0" dirty="0" smtClean="0"/>
                        <a:t>)</a:t>
                      </a:r>
                      <a:endParaRPr lang="ko-KR" altLang="en-US" sz="1500" b="1" spc="0" dirty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0" dirty="0" smtClean="0"/>
                        <a:t>도로 </a:t>
                      </a:r>
                      <a:r>
                        <a:rPr lang="en-US" altLang="ko-KR" sz="1500" spc="0" dirty="0" smtClean="0"/>
                        <a:t>L=383m, </a:t>
                      </a:r>
                    </a:p>
                    <a:p>
                      <a:pPr algn="ctr" latinLnBrk="1"/>
                      <a:r>
                        <a:rPr lang="ko-KR" altLang="en-US" sz="1500" spc="0" dirty="0" smtClean="0"/>
                        <a:t>회전교차로 </a:t>
                      </a:r>
                      <a:r>
                        <a:rPr lang="en-US" altLang="ko-KR" sz="1500" spc="0" dirty="0" smtClean="0"/>
                        <a:t>1</a:t>
                      </a:r>
                      <a:r>
                        <a:rPr lang="ko-KR" altLang="en-US" sz="1500" spc="0" dirty="0" smtClean="0"/>
                        <a:t>식</a:t>
                      </a:r>
                      <a:endParaRPr lang="ko-KR" altLang="en-US" sz="1500" b="1" spc="0" dirty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 smtClean="0"/>
                        <a:t>2,000</a:t>
                      </a:r>
                      <a:endParaRPr lang="ko-KR" altLang="en-US" sz="1600" b="1" spc="0" dirty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0" dirty="0" smtClean="0"/>
                        <a:t>공사중지</a:t>
                      </a:r>
                      <a:endParaRPr lang="en-US" altLang="ko-KR" sz="1500" b="1" spc="0" dirty="0" smtClean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spc="0" dirty="0" smtClean="0"/>
                        <a:t>31</a:t>
                      </a:r>
                      <a:endParaRPr lang="ko-KR" altLang="en-US" sz="1500" b="1" spc="0" dirty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95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spc="0" dirty="0" smtClean="0"/>
                        <a:t>영동 </a:t>
                      </a:r>
                      <a:r>
                        <a:rPr lang="ko-KR" altLang="en-US" sz="1500" spc="0" dirty="0" err="1" smtClean="0"/>
                        <a:t>웰니스단지</a:t>
                      </a:r>
                      <a:r>
                        <a:rPr lang="ko-KR" altLang="en-US" sz="1500" spc="0" dirty="0" smtClean="0"/>
                        <a:t> </a:t>
                      </a:r>
                      <a:r>
                        <a:rPr lang="ko-KR" altLang="en-US" sz="1500" spc="0" dirty="0" err="1" smtClean="0"/>
                        <a:t>산약초동</a:t>
                      </a:r>
                      <a:r>
                        <a:rPr lang="ko-KR" altLang="en-US" sz="1500" spc="0" dirty="0" smtClean="0"/>
                        <a:t> 인테리어 공사</a:t>
                      </a:r>
                      <a:endParaRPr lang="ko-KR" altLang="en-US" sz="1500" b="0" spc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0" dirty="0" smtClean="0"/>
                        <a:t>지상</a:t>
                      </a:r>
                      <a:r>
                        <a:rPr lang="en-US" altLang="ko-KR" sz="1500" spc="0" dirty="0" smtClean="0"/>
                        <a:t>1~2</a:t>
                      </a:r>
                      <a:r>
                        <a:rPr lang="ko-KR" altLang="en-US" sz="1500" spc="0" dirty="0" smtClean="0"/>
                        <a:t>층</a:t>
                      </a:r>
                      <a:r>
                        <a:rPr lang="en-US" altLang="ko-KR" sz="1500" spc="0" dirty="0" smtClean="0"/>
                        <a:t>(899.9</a:t>
                      </a:r>
                      <a:r>
                        <a:rPr lang="ko-KR" altLang="en-US" sz="1500" spc="0" dirty="0" smtClean="0"/>
                        <a:t>㎡</a:t>
                      </a:r>
                      <a:r>
                        <a:rPr lang="en-US" altLang="ko-KR" sz="1500" spc="0" dirty="0" smtClean="0"/>
                        <a:t>) </a:t>
                      </a:r>
                      <a:r>
                        <a:rPr lang="ko-KR" altLang="en-US" sz="1500" spc="0" dirty="0" smtClean="0"/>
                        <a:t>및 외부편의시설</a:t>
                      </a:r>
                      <a:endParaRPr lang="ko-KR" altLang="en-US" sz="1500" b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spc="0" dirty="0" smtClean="0"/>
                        <a:t>1,492</a:t>
                      </a:r>
                      <a:endParaRPr lang="ko-KR" altLang="en-US" sz="1500" b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0" dirty="0" smtClean="0"/>
                        <a:t>금속</a:t>
                      </a:r>
                      <a:r>
                        <a:rPr lang="en-US" altLang="ko-KR" sz="1500" spc="0" dirty="0" smtClean="0"/>
                        <a:t>, </a:t>
                      </a:r>
                      <a:r>
                        <a:rPr lang="ko-KR" altLang="en-US" sz="1500" spc="0" dirty="0" smtClean="0"/>
                        <a:t>설비</a:t>
                      </a:r>
                      <a:r>
                        <a:rPr lang="en-US" altLang="ko-KR" sz="1500" spc="0" dirty="0" smtClean="0"/>
                        <a:t>, </a:t>
                      </a:r>
                      <a:r>
                        <a:rPr lang="ko-KR" altLang="en-US" sz="1500" spc="0" dirty="0" smtClean="0"/>
                        <a:t>전기</a:t>
                      </a:r>
                      <a:r>
                        <a:rPr lang="en-US" altLang="ko-KR" sz="1500" spc="0" dirty="0" smtClean="0"/>
                        <a:t>, </a:t>
                      </a:r>
                      <a:r>
                        <a:rPr lang="ko-KR" altLang="en-US" sz="1500" spc="0" dirty="0" smtClean="0"/>
                        <a:t>경량철골공사</a:t>
                      </a:r>
                      <a:endParaRPr lang="en-US" altLang="ko-KR" sz="1500" b="0" spc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spc="0" dirty="0" smtClean="0"/>
                        <a:t>20</a:t>
                      </a:r>
                      <a:endParaRPr lang="ko-KR" altLang="en-US" sz="1500" b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5571736"/>
                  </a:ext>
                </a:extLst>
              </a:tr>
              <a:tr h="7095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0" spc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와인연구소</a:t>
                      </a:r>
                      <a:r>
                        <a:rPr lang="ko-KR" altLang="en-US" sz="1500" b="0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사면 옹벽설치공사</a:t>
                      </a:r>
                      <a:endParaRPr lang="ko-KR" altLang="en-US" sz="1500" b="0" spc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spc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보강토</a:t>
                      </a:r>
                      <a:r>
                        <a:rPr lang="ko-KR" altLang="en-US" sz="1500" b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옹벽 </a:t>
                      </a:r>
                      <a:r>
                        <a:rPr lang="en-US" altLang="ko-KR" sz="1500" b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L=275.4m</a:t>
                      </a:r>
                      <a:endParaRPr lang="ko-KR" altLang="en-US" sz="1500" b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800</a:t>
                      </a:r>
                      <a:endParaRPr lang="ko-KR" altLang="en-US" sz="1500" b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공사 착공</a:t>
                      </a:r>
                      <a:endParaRPr lang="en-US" altLang="ko-KR" sz="1500" b="0" spc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spc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1500" b="0" spc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544589"/>
                  </a:ext>
                </a:extLst>
              </a:tr>
              <a:tr h="7095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0" dirty="0" smtClean="0"/>
                        <a:t>사후환경 영향조사용역</a:t>
                      </a:r>
                      <a:endParaRPr lang="ko-KR" altLang="en-US" sz="1500" b="1" spc="0" dirty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-300" dirty="0" err="1" smtClean="0"/>
                        <a:t>힐링관광지</a:t>
                      </a:r>
                      <a:r>
                        <a:rPr lang="ko-KR" altLang="en-US" sz="1500" spc="-300" dirty="0" smtClean="0"/>
                        <a:t> 사업구역 내</a:t>
                      </a:r>
                      <a:endParaRPr lang="ko-KR" altLang="en-US" sz="1500" b="1" spc="-300" dirty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 smtClean="0"/>
                        <a:t>1,600</a:t>
                      </a:r>
                      <a:endParaRPr lang="ko-KR" altLang="en-US" sz="1600" b="1" spc="0" dirty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0" dirty="0" smtClean="0"/>
                        <a:t>사후환경영향조사 용역</a:t>
                      </a:r>
                      <a:r>
                        <a:rPr lang="ko-KR" altLang="en-US" sz="1500" spc="0" baseline="0" dirty="0" smtClean="0"/>
                        <a:t> 진행 중</a:t>
                      </a:r>
                      <a:endParaRPr lang="ko-KR" altLang="en-US" sz="1500" b="1" spc="0" dirty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500" b="1" spc="0" dirty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95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spc="0" dirty="0" err="1" smtClean="0"/>
                        <a:t>힐링관광지</a:t>
                      </a:r>
                      <a:r>
                        <a:rPr lang="ko-KR" altLang="en-US" sz="1500" spc="0" dirty="0" smtClean="0"/>
                        <a:t> 지적확정측량</a:t>
                      </a:r>
                      <a:endParaRPr lang="ko-KR" altLang="en-US" sz="1500" b="1" spc="0" dirty="0" smtClean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-300" dirty="0" err="1" smtClean="0"/>
                        <a:t>힐링관광지</a:t>
                      </a:r>
                      <a:r>
                        <a:rPr lang="ko-KR" altLang="en-US" sz="1500" spc="-300" dirty="0" smtClean="0"/>
                        <a:t> 사업구역 내</a:t>
                      </a:r>
                      <a:endParaRPr lang="ko-KR" altLang="en-US" sz="1500" b="1" spc="-300" dirty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 smtClean="0"/>
                        <a:t>630</a:t>
                      </a:r>
                      <a:endParaRPr lang="ko-KR" altLang="en-US" sz="1600" b="1" spc="0" dirty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0" dirty="0" err="1" smtClean="0"/>
                        <a:t>지적확정측량용역진행</a:t>
                      </a:r>
                      <a:r>
                        <a:rPr lang="ko-KR" altLang="en-US" sz="1500" spc="0" dirty="0" smtClean="0"/>
                        <a:t> 중</a:t>
                      </a:r>
                      <a:endParaRPr lang="en-US" altLang="ko-KR" sz="1500" b="1" spc="0" dirty="0" smtClean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pc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019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99705" y="0"/>
            <a:ext cx="864076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7-5.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레인보우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힐링관광지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아열대 온실 조성사업 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레인보우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힐링관광지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아열대온실 준공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11. 30.(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화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- 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온실명칭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레인보우 식물원</a:t>
            </a: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r>
              <a:rPr lang="en-US" altLang="ko-KR" sz="2400" b="1" kern="0" spc="-15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- 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소요금액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80</a:t>
            </a:r>
            <a:r>
              <a:rPr lang="ko-KR" altLang="en-US" sz="2400" b="1" kern="0" spc="-150" dirty="0" err="1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억원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도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13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억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, 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67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억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r>
              <a:rPr lang="en-US" altLang="ko-KR" sz="2400" b="1" kern="0" spc="-15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- 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면       적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부지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7,900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㎡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, 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연면적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1,663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㎡</a:t>
            </a: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r>
              <a:rPr lang="en-US" altLang="ko-KR" sz="2400" b="1" kern="0" spc="-15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- 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개  장  일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2021. 12. 1.(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수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</a:t>
            </a: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99705" y="3284984"/>
            <a:ext cx="1059376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7-6.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과일나라테마공원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대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관</a:t>
            </a:r>
            <a:endParaRPr lang="en-US" altLang="ko-KR" sz="28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</a:pPr>
            <a:r>
              <a:rPr lang="ko-KR" altLang="en-US" sz="2400" b="1" kern="0" spc="1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양 수 발 전 소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11.10.(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수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14:00,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대회의실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, 25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명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      정      과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11.11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.(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목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), 15:00, 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대회의실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, 35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명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국악문화체육과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11.30.(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화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), 14:00,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소회의실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, 20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명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8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endParaRPr lang="en-US" altLang="ko-KR" sz="28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8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9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9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20000"/>
              </a:lnSpc>
              <a:buClr>
                <a:prstClr val="black"/>
              </a:buClr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</a:p>
          <a:p>
            <a:pPr marL="914400" lvl="1" indent="-457200">
              <a:lnSpc>
                <a:spcPct val="120000"/>
              </a:lnSpc>
              <a:buClr>
                <a:prstClr val="black"/>
              </a:buClr>
            </a:pPr>
            <a:endParaRPr lang="en-US" altLang="ko-KR" sz="20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20000"/>
              </a:lnSpc>
              <a:buClr>
                <a:prstClr val="black"/>
              </a:buClr>
              <a:buFont typeface="Wingdings" pitchFamily="2" charset="2"/>
              <a:buChar char="q"/>
            </a:pPr>
            <a:endParaRPr lang="en-US" altLang="ko-KR" sz="10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20000"/>
              </a:lnSpc>
              <a:buClr>
                <a:prstClr val="black"/>
              </a:buClr>
              <a:buFont typeface="Wingdings" pitchFamily="2" charset="2"/>
              <a:buChar char="q"/>
            </a:pP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20000"/>
              </a:lnSpc>
              <a:buClr>
                <a:prstClr val="black"/>
              </a:buClr>
              <a:buFont typeface="Wingdings" pitchFamily="2" charset="2"/>
              <a:buChar char="q"/>
            </a:pPr>
            <a:endParaRPr lang="en-US" altLang="ko-KR" sz="20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20000"/>
              </a:lnSpc>
              <a:buClr>
                <a:prstClr val="black"/>
              </a:buClr>
              <a:buFont typeface="Wingdings" pitchFamily="2" charset="2"/>
              <a:buChar char="q"/>
            </a:pPr>
            <a:endParaRPr lang="en-US" altLang="ko-KR" sz="20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20000"/>
              </a:lnSpc>
              <a:buClr>
                <a:prstClr val="black"/>
              </a:buClr>
              <a:buFont typeface="Wingdings" pitchFamily="2" charset="2"/>
              <a:buChar char="q"/>
            </a:pPr>
            <a:endParaRPr lang="en-US" altLang="ko-KR" sz="11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20000"/>
              </a:lnSpc>
              <a:buClr>
                <a:prstClr val="black"/>
              </a:buClr>
            </a:pP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20000"/>
              </a:lnSpc>
              <a:buClr>
                <a:prstClr val="black"/>
              </a:buClr>
            </a:pPr>
            <a:endParaRPr lang="en-US" altLang="ko-KR" sz="10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8864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05273" y="116632"/>
            <a:ext cx="8640762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7-7.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과일나라테마공원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체험 </a:t>
            </a:r>
            <a:endParaRPr lang="en-US" altLang="ko-KR" sz="28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</a:pP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영동어린이집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체험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lvl="1">
              <a:lnSpc>
                <a:spcPct val="150000"/>
              </a:lnSpc>
              <a:buClr>
                <a:prstClr val="black"/>
              </a:buClr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- 11.03.(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수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~ 05.(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금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)(3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일간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), 10:00, 47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명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,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쿠키 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용화면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생활개선회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체험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lvl="1">
              <a:lnSpc>
                <a:spcPct val="150000"/>
              </a:lnSpc>
              <a:buClr>
                <a:prstClr val="black"/>
              </a:buClr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- 11.05.(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금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), 14:00, 35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명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, 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사과파이 및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과일음료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영동유치원 체험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lvl="1">
              <a:lnSpc>
                <a:spcPct val="150000"/>
              </a:lnSpc>
              <a:buClr>
                <a:prstClr val="black"/>
              </a:buClr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- 5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세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11.09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.(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화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~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목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)(3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일간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), 09:40, 40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명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,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피자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</a:p>
          <a:p>
            <a:pPr lvl="1">
              <a:lnSpc>
                <a:spcPct val="150000"/>
              </a:lnSpc>
              <a:buClr>
                <a:prstClr val="black"/>
              </a:buClr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세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11.16.(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화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~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18.(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목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)(3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일간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), 09:40, 58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명 피자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lvl="1">
              <a:lnSpc>
                <a:spcPct val="150000"/>
              </a:lnSpc>
              <a:buClr>
                <a:prstClr val="black"/>
              </a:buClr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- 7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세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11.23.(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화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~ 25.(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목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)(3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일간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), 09:40, 67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명 사과파이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</a:pP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상촌면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생활개선회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체험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lvl="1">
              <a:lnSpc>
                <a:spcPct val="150000"/>
              </a:lnSpc>
              <a:buClr>
                <a:prstClr val="black"/>
              </a:buClr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- 11.19.(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금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), 10:00, 20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명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,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사과파이 및 과일음료</a:t>
            </a:r>
            <a:endParaRPr lang="en-US" altLang="ko-KR" sz="28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8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endParaRPr lang="en-US" altLang="ko-KR" sz="28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8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9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9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20000"/>
              </a:lnSpc>
              <a:buClr>
                <a:prstClr val="black"/>
              </a:buClr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</a:p>
          <a:p>
            <a:pPr marL="914400" lvl="1" indent="-457200">
              <a:lnSpc>
                <a:spcPct val="120000"/>
              </a:lnSpc>
              <a:buClr>
                <a:prstClr val="black"/>
              </a:buClr>
            </a:pPr>
            <a:endParaRPr lang="en-US" altLang="ko-KR" sz="20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20000"/>
              </a:lnSpc>
              <a:buClr>
                <a:prstClr val="black"/>
              </a:buClr>
              <a:buFont typeface="Wingdings" pitchFamily="2" charset="2"/>
              <a:buChar char="q"/>
            </a:pPr>
            <a:endParaRPr lang="en-US" altLang="ko-KR" sz="10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20000"/>
              </a:lnSpc>
              <a:buClr>
                <a:prstClr val="black"/>
              </a:buClr>
              <a:buFont typeface="Wingdings" pitchFamily="2" charset="2"/>
              <a:buChar char="q"/>
            </a:pP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20000"/>
              </a:lnSpc>
              <a:buClr>
                <a:prstClr val="black"/>
              </a:buClr>
              <a:buFont typeface="Wingdings" pitchFamily="2" charset="2"/>
              <a:buChar char="q"/>
            </a:pPr>
            <a:endParaRPr lang="en-US" altLang="ko-KR" sz="20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20000"/>
              </a:lnSpc>
              <a:buClr>
                <a:prstClr val="black"/>
              </a:buClr>
              <a:buFont typeface="Wingdings" pitchFamily="2" charset="2"/>
              <a:buChar char="q"/>
            </a:pPr>
            <a:endParaRPr lang="en-US" altLang="ko-KR" sz="20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20000"/>
              </a:lnSpc>
              <a:buClr>
                <a:prstClr val="black"/>
              </a:buClr>
              <a:buFont typeface="Wingdings" pitchFamily="2" charset="2"/>
              <a:buChar char="q"/>
            </a:pPr>
            <a:endParaRPr lang="en-US" altLang="ko-KR" sz="11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20000"/>
              </a:lnSpc>
              <a:buClr>
                <a:prstClr val="black"/>
              </a:buClr>
            </a:pP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20000"/>
              </a:lnSpc>
              <a:buClr>
                <a:prstClr val="black"/>
              </a:buClr>
            </a:pPr>
            <a:endParaRPr lang="en-US" altLang="ko-KR" sz="10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9760385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98342</TotalTime>
  <Words>441</Words>
  <Application>Microsoft Office PowerPoint</Application>
  <PresentationFormat>화면 슬라이드 쇼(4:3)</PresentationFormat>
  <Paragraphs>111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4" baseType="lpstr">
      <vt:lpstr>HY견고딕</vt:lpstr>
      <vt:lpstr>HY헤드라인M</vt:lpstr>
      <vt:lpstr>굴림</vt:lpstr>
      <vt:lpstr>맑은 고딕</vt:lpstr>
      <vt:lpstr>Arial</vt:lpstr>
      <vt:lpstr>Symbol</vt:lpstr>
      <vt:lpstr>Times New Roman</vt:lpstr>
      <vt:lpstr>Wingdings</vt:lpstr>
      <vt:lpstr>6_Office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영동 공돌이 공순이 회사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15500</cp:revision>
  <cp:lastPrinted>2021-08-26T08:54:24Z</cp:lastPrinted>
  <dcterms:modified xsi:type="dcterms:W3CDTF">2021-10-29T04:08:22Z</dcterms:modified>
</cp:coreProperties>
</file>